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337" r:id="rId2"/>
    <p:sldId id="257" r:id="rId3"/>
    <p:sldId id="258" r:id="rId4"/>
    <p:sldId id="311" r:id="rId5"/>
    <p:sldId id="274" r:id="rId6"/>
    <p:sldId id="313" r:id="rId7"/>
    <p:sldId id="339" r:id="rId8"/>
    <p:sldId id="357" r:id="rId9"/>
    <p:sldId id="358" r:id="rId10"/>
    <p:sldId id="314" r:id="rId11"/>
    <p:sldId id="319" r:id="rId12"/>
    <p:sldId id="328" r:id="rId13"/>
    <p:sldId id="360" r:id="rId14"/>
    <p:sldId id="361" r:id="rId15"/>
    <p:sldId id="359" r:id="rId16"/>
    <p:sldId id="362" r:id="rId17"/>
    <p:sldId id="272" r:id="rId18"/>
    <p:sldId id="341" r:id="rId19"/>
    <p:sldId id="273" r:id="rId20"/>
    <p:sldId id="364" r:id="rId21"/>
  </p:sldIdLst>
  <p:sldSz cx="9906000" cy="6858000" type="A4"/>
  <p:notesSz cx="6784975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559" autoAdjust="0"/>
  </p:normalViewPr>
  <p:slideViewPr>
    <p:cSldViewPr>
      <p:cViewPr varScale="1">
        <p:scale>
          <a:sx n="79" d="100"/>
          <a:sy n="79" d="100"/>
        </p:scale>
        <p:origin x="-1282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pt-BR"/>
              <a:t>Clique para editar o formato de notas</a:t>
            </a:r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pt-BR"/>
              <a:t>&lt;cabeçalho&gt;</a:t>
            </a:r>
            <a:endParaRPr/>
          </a:p>
        </p:txBody>
      </p:sp>
      <p:sp>
        <p:nvSpPr>
          <p:cNvPr id="40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r>
              <a:rPr lang="pt-BR"/>
              <a:t>&lt;data/hora&gt;</a:t>
            </a:r>
            <a:endParaRPr/>
          </a:p>
        </p:txBody>
      </p:sp>
      <p:sp>
        <p:nvSpPr>
          <p:cNvPr id="41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r>
              <a:rPr lang="pt-BR"/>
              <a:t>&lt;rodapé&gt;</a:t>
            </a:r>
            <a:endParaRPr/>
          </a:p>
        </p:txBody>
      </p:sp>
      <p:sp>
        <p:nvSpPr>
          <p:cNvPr id="42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pPr algn="r"/>
            <a:fld id="{9FC3556F-E1B6-4AF1-AC52-A511FA66293C}" type="slidenum">
              <a:rPr lang="pt-BR"/>
              <a:pPr algn="r"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0" y="0"/>
            <a:ext cx="2964240" cy="492840"/>
          </a:xfrm>
          <a:prstGeom prst="rect">
            <a:avLst/>
          </a:prstGeom>
          <a:noFill/>
          <a:ln>
            <a:noFill/>
          </a:ln>
        </p:spPr>
        <p:txBody>
          <a:bodyPr lIns="92880" tIns="46800" rIns="92880" bIns="46800"/>
          <a:lstStyle/>
          <a:p>
            <a:pPr>
              <a:lnSpc>
                <a:spcPct val="100000"/>
              </a:lnSpc>
            </a:pPr>
            <a:r>
              <a:rPr lang="pt-BR" sz="1200">
                <a:solidFill>
                  <a:srgbClr val="000000"/>
                </a:solidFill>
                <a:latin typeface="+mj-lt"/>
                <a:ea typeface="+mn-ea"/>
              </a:rPr>
              <a:t>Apresentação do DGPM ao Almirantado</a:t>
            </a:r>
            <a:endParaRPr/>
          </a:p>
        </p:txBody>
      </p:sp>
      <p:sp>
        <p:nvSpPr>
          <p:cNvPr id="80" name="CustomShape 2"/>
          <p:cNvSpPr/>
          <p:nvPr/>
        </p:nvSpPr>
        <p:spPr>
          <a:xfrm>
            <a:off x="0" y="0"/>
            <a:ext cx="360" cy="360"/>
          </a:xfrm>
          <a:prstGeom prst="rect">
            <a:avLst/>
          </a:prstGeom>
          <a:noFill/>
          <a:ln>
            <a:noFill/>
          </a:ln>
        </p:spPr>
      </p:sp>
      <p:sp>
        <p:nvSpPr>
          <p:cNvPr id="81" name="TextShape 3"/>
          <p:cNvSpPr txBox="1"/>
          <p:nvPr/>
        </p:nvSpPr>
        <p:spPr>
          <a:xfrm>
            <a:off x="0" y="10156680"/>
            <a:ext cx="3281040" cy="53460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+mn-lt"/>
                <a:ea typeface="+mn-ea"/>
              </a:rPr>
              <a:t>&lt;rodapé&gt;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0" y="0"/>
            <a:ext cx="2964240" cy="492840"/>
          </a:xfrm>
          <a:prstGeom prst="rect">
            <a:avLst/>
          </a:prstGeom>
          <a:noFill/>
          <a:ln>
            <a:noFill/>
          </a:ln>
        </p:spPr>
        <p:txBody>
          <a:bodyPr lIns="92880" tIns="46800" rIns="92880" bIns="46800"/>
          <a:lstStyle/>
          <a:p>
            <a:pPr>
              <a:lnSpc>
                <a:spcPct val="100000"/>
              </a:lnSpc>
            </a:pPr>
            <a:r>
              <a:rPr lang="pt-BR" sz="1200">
                <a:solidFill>
                  <a:srgbClr val="000000"/>
                </a:solidFill>
                <a:latin typeface="+mj-lt"/>
                <a:ea typeface="+mn-ea"/>
              </a:rPr>
              <a:t>Apresentação do DGPM ao Almirantado</a:t>
            </a:r>
            <a:endParaRPr/>
          </a:p>
        </p:txBody>
      </p:sp>
      <p:sp>
        <p:nvSpPr>
          <p:cNvPr id="80" name="CustomShape 2"/>
          <p:cNvSpPr/>
          <p:nvPr/>
        </p:nvSpPr>
        <p:spPr>
          <a:xfrm>
            <a:off x="0" y="0"/>
            <a:ext cx="360" cy="360"/>
          </a:xfrm>
          <a:prstGeom prst="rect">
            <a:avLst/>
          </a:prstGeom>
          <a:noFill/>
          <a:ln>
            <a:noFill/>
          </a:ln>
        </p:spPr>
      </p:sp>
      <p:sp>
        <p:nvSpPr>
          <p:cNvPr id="81" name="TextShape 3"/>
          <p:cNvSpPr txBox="1"/>
          <p:nvPr/>
        </p:nvSpPr>
        <p:spPr>
          <a:xfrm>
            <a:off x="0" y="10156680"/>
            <a:ext cx="3281040" cy="53460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+mn-lt"/>
                <a:ea typeface="+mn-ea"/>
              </a:rPr>
              <a:t>&lt;rodapé&gt;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0" y="0"/>
            <a:ext cx="2964240" cy="492840"/>
          </a:xfrm>
          <a:prstGeom prst="rect">
            <a:avLst/>
          </a:prstGeom>
          <a:noFill/>
          <a:ln>
            <a:noFill/>
          </a:ln>
        </p:spPr>
        <p:txBody>
          <a:bodyPr lIns="92880" tIns="46800" rIns="92880" bIns="46800"/>
          <a:lstStyle/>
          <a:p>
            <a:pPr>
              <a:lnSpc>
                <a:spcPct val="100000"/>
              </a:lnSpc>
            </a:pPr>
            <a:r>
              <a:rPr lang="pt-BR" sz="1200">
                <a:solidFill>
                  <a:srgbClr val="000000"/>
                </a:solidFill>
                <a:latin typeface="+mj-lt"/>
                <a:ea typeface="+mn-ea"/>
              </a:rPr>
              <a:t>Apresentação do DGPM ao Almirantado</a:t>
            </a:r>
            <a:endParaRPr/>
          </a:p>
        </p:txBody>
      </p:sp>
      <p:sp>
        <p:nvSpPr>
          <p:cNvPr id="83" name="CustomShape 2"/>
          <p:cNvSpPr/>
          <p:nvPr/>
        </p:nvSpPr>
        <p:spPr>
          <a:xfrm>
            <a:off x="0" y="0"/>
            <a:ext cx="360" cy="360"/>
          </a:xfrm>
          <a:prstGeom prst="rect">
            <a:avLst/>
          </a:prstGeom>
          <a:noFill/>
          <a:ln>
            <a:noFill/>
          </a:ln>
        </p:spPr>
      </p:sp>
      <p:sp>
        <p:nvSpPr>
          <p:cNvPr id="84" name="TextShape 3"/>
          <p:cNvSpPr txBox="1"/>
          <p:nvPr/>
        </p:nvSpPr>
        <p:spPr>
          <a:xfrm>
            <a:off x="0" y="10156680"/>
            <a:ext cx="3281040" cy="53460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+mn-lt"/>
                <a:ea typeface="+mn-ea"/>
              </a:rPr>
              <a:t>&lt;rodapé&gt;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0" y="0"/>
            <a:ext cx="2964240" cy="492840"/>
          </a:xfrm>
          <a:prstGeom prst="rect">
            <a:avLst/>
          </a:prstGeom>
          <a:noFill/>
          <a:ln>
            <a:noFill/>
          </a:ln>
        </p:spPr>
        <p:txBody>
          <a:bodyPr lIns="92880" tIns="46800" rIns="92880" bIns="46800"/>
          <a:lstStyle/>
          <a:p>
            <a:pPr>
              <a:lnSpc>
                <a:spcPct val="100000"/>
              </a:lnSpc>
            </a:pPr>
            <a:r>
              <a:rPr lang="pt-BR" sz="1200">
                <a:solidFill>
                  <a:srgbClr val="000000"/>
                </a:solidFill>
                <a:latin typeface="+mj-lt"/>
                <a:ea typeface="+mn-ea"/>
              </a:rPr>
              <a:t>Apresentação do DGPM ao Almirantado</a:t>
            </a:r>
            <a:endParaRPr/>
          </a:p>
        </p:txBody>
      </p:sp>
      <p:sp>
        <p:nvSpPr>
          <p:cNvPr id="86" name="CustomShape 2"/>
          <p:cNvSpPr/>
          <p:nvPr/>
        </p:nvSpPr>
        <p:spPr>
          <a:xfrm>
            <a:off x="0" y="0"/>
            <a:ext cx="360" cy="360"/>
          </a:xfrm>
          <a:prstGeom prst="rect">
            <a:avLst/>
          </a:prstGeom>
          <a:noFill/>
          <a:ln>
            <a:noFill/>
          </a:ln>
        </p:spPr>
      </p:sp>
      <p:sp>
        <p:nvSpPr>
          <p:cNvPr id="87" name="TextShape 3"/>
          <p:cNvSpPr txBox="1"/>
          <p:nvPr/>
        </p:nvSpPr>
        <p:spPr>
          <a:xfrm>
            <a:off x="0" y="10156680"/>
            <a:ext cx="3281040" cy="53460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+mn-lt"/>
                <a:ea typeface="+mn-ea"/>
              </a:rPr>
              <a:t>&lt;rodapé&gt;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0" y="0"/>
            <a:ext cx="2964240" cy="492840"/>
          </a:xfrm>
          <a:prstGeom prst="rect">
            <a:avLst/>
          </a:prstGeom>
          <a:noFill/>
          <a:ln>
            <a:noFill/>
          </a:ln>
        </p:spPr>
        <p:txBody>
          <a:bodyPr lIns="92880" tIns="46800" rIns="92880" bIns="46800"/>
          <a:lstStyle/>
          <a:p>
            <a:pPr>
              <a:lnSpc>
                <a:spcPct val="100000"/>
              </a:lnSpc>
            </a:pPr>
            <a:r>
              <a:rPr lang="pt-BR" sz="1200">
                <a:solidFill>
                  <a:srgbClr val="000000"/>
                </a:solidFill>
                <a:latin typeface="+mj-lt"/>
                <a:ea typeface="+mn-ea"/>
              </a:rPr>
              <a:t>Apresentação do DGPM ao Almirantado</a:t>
            </a:r>
            <a:endParaRPr/>
          </a:p>
        </p:txBody>
      </p:sp>
      <p:sp>
        <p:nvSpPr>
          <p:cNvPr id="86" name="CustomShape 2"/>
          <p:cNvSpPr/>
          <p:nvPr/>
        </p:nvSpPr>
        <p:spPr>
          <a:xfrm>
            <a:off x="0" y="0"/>
            <a:ext cx="360" cy="360"/>
          </a:xfrm>
          <a:prstGeom prst="rect">
            <a:avLst/>
          </a:prstGeom>
          <a:noFill/>
          <a:ln>
            <a:noFill/>
          </a:ln>
        </p:spPr>
      </p:sp>
      <p:sp>
        <p:nvSpPr>
          <p:cNvPr id="87" name="TextShape 3"/>
          <p:cNvSpPr txBox="1"/>
          <p:nvPr/>
        </p:nvSpPr>
        <p:spPr>
          <a:xfrm>
            <a:off x="0" y="10156680"/>
            <a:ext cx="3281040" cy="53460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+mn-lt"/>
                <a:ea typeface="+mn-ea"/>
              </a:rPr>
              <a:t>&lt;rodapé&gt;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0" y="0"/>
            <a:ext cx="2964240" cy="492840"/>
          </a:xfrm>
          <a:prstGeom prst="rect">
            <a:avLst/>
          </a:prstGeom>
          <a:noFill/>
          <a:ln>
            <a:noFill/>
          </a:ln>
        </p:spPr>
        <p:txBody>
          <a:bodyPr lIns="92880" tIns="46800" rIns="92880" bIns="46800"/>
          <a:lstStyle/>
          <a:p>
            <a:pPr>
              <a:lnSpc>
                <a:spcPct val="100000"/>
              </a:lnSpc>
            </a:pPr>
            <a:r>
              <a:rPr lang="pt-BR" sz="1200">
                <a:solidFill>
                  <a:srgbClr val="000000"/>
                </a:solidFill>
                <a:latin typeface="+mj-lt"/>
                <a:ea typeface="+mn-ea"/>
              </a:rPr>
              <a:t>Apresentação do DGPM ao Almirantado</a:t>
            </a:r>
            <a:endParaRPr/>
          </a:p>
        </p:txBody>
      </p:sp>
      <p:sp>
        <p:nvSpPr>
          <p:cNvPr id="86" name="CustomShape 2"/>
          <p:cNvSpPr/>
          <p:nvPr/>
        </p:nvSpPr>
        <p:spPr>
          <a:xfrm>
            <a:off x="0" y="0"/>
            <a:ext cx="360" cy="360"/>
          </a:xfrm>
          <a:prstGeom prst="rect">
            <a:avLst/>
          </a:prstGeom>
          <a:noFill/>
          <a:ln>
            <a:noFill/>
          </a:ln>
        </p:spPr>
      </p:sp>
      <p:sp>
        <p:nvSpPr>
          <p:cNvPr id="87" name="TextShape 3"/>
          <p:cNvSpPr txBox="1"/>
          <p:nvPr/>
        </p:nvSpPr>
        <p:spPr>
          <a:xfrm>
            <a:off x="0" y="10156680"/>
            <a:ext cx="3281040" cy="53460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+mn-lt"/>
                <a:ea typeface="+mn-ea"/>
              </a:rPr>
              <a:t>&lt;rodapé&gt;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0" y="0"/>
            <a:ext cx="2964240" cy="492840"/>
          </a:xfrm>
          <a:prstGeom prst="rect">
            <a:avLst/>
          </a:prstGeom>
          <a:noFill/>
          <a:ln>
            <a:noFill/>
          </a:ln>
        </p:spPr>
        <p:txBody>
          <a:bodyPr lIns="92880" tIns="46800" rIns="92880" bIns="46800"/>
          <a:lstStyle/>
          <a:p>
            <a:pPr>
              <a:lnSpc>
                <a:spcPct val="100000"/>
              </a:lnSpc>
            </a:pPr>
            <a:r>
              <a:rPr lang="pt-BR" sz="1200">
                <a:solidFill>
                  <a:srgbClr val="000000"/>
                </a:solidFill>
                <a:latin typeface="+mj-lt"/>
                <a:ea typeface="+mn-ea"/>
              </a:rPr>
              <a:t>Apresentação do DGPM ao Almirantado</a:t>
            </a:r>
            <a:endParaRPr/>
          </a:p>
        </p:txBody>
      </p:sp>
      <p:sp>
        <p:nvSpPr>
          <p:cNvPr id="86" name="CustomShape 2"/>
          <p:cNvSpPr/>
          <p:nvPr/>
        </p:nvSpPr>
        <p:spPr>
          <a:xfrm>
            <a:off x="0" y="0"/>
            <a:ext cx="360" cy="360"/>
          </a:xfrm>
          <a:prstGeom prst="rect">
            <a:avLst/>
          </a:prstGeom>
          <a:noFill/>
          <a:ln>
            <a:noFill/>
          </a:ln>
        </p:spPr>
      </p:sp>
      <p:sp>
        <p:nvSpPr>
          <p:cNvPr id="87" name="TextShape 3"/>
          <p:cNvSpPr txBox="1"/>
          <p:nvPr/>
        </p:nvSpPr>
        <p:spPr>
          <a:xfrm>
            <a:off x="0" y="10156680"/>
            <a:ext cx="3281040" cy="53460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+mn-lt"/>
                <a:ea typeface="+mn-ea"/>
              </a:rPr>
              <a:t>&lt;rodapé&gt;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0" y="0"/>
            <a:ext cx="2964240" cy="492840"/>
          </a:xfrm>
          <a:prstGeom prst="rect">
            <a:avLst/>
          </a:prstGeom>
          <a:noFill/>
          <a:ln>
            <a:noFill/>
          </a:ln>
        </p:spPr>
        <p:txBody>
          <a:bodyPr lIns="92880" tIns="46800" rIns="92880" bIns="46800"/>
          <a:lstStyle/>
          <a:p>
            <a:pPr>
              <a:lnSpc>
                <a:spcPct val="100000"/>
              </a:lnSpc>
            </a:pPr>
            <a:r>
              <a:rPr lang="pt-BR" sz="1200">
                <a:solidFill>
                  <a:srgbClr val="000000"/>
                </a:solidFill>
                <a:latin typeface="+mj-lt"/>
                <a:ea typeface="+mn-ea"/>
              </a:rPr>
              <a:t>Apresentação do DGPM ao Almirantado</a:t>
            </a:r>
            <a:endParaRPr/>
          </a:p>
        </p:txBody>
      </p:sp>
      <p:sp>
        <p:nvSpPr>
          <p:cNvPr id="86" name="CustomShape 2"/>
          <p:cNvSpPr/>
          <p:nvPr/>
        </p:nvSpPr>
        <p:spPr>
          <a:xfrm>
            <a:off x="0" y="0"/>
            <a:ext cx="360" cy="360"/>
          </a:xfrm>
          <a:prstGeom prst="rect">
            <a:avLst/>
          </a:prstGeom>
          <a:noFill/>
          <a:ln>
            <a:noFill/>
          </a:ln>
        </p:spPr>
      </p:sp>
      <p:sp>
        <p:nvSpPr>
          <p:cNvPr id="87" name="TextShape 3"/>
          <p:cNvSpPr txBox="1"/>
          <p:nvPr/>
        </p:nvSpPr>
        <p:spPr>
          <a:xfrm>
            <a:off x="0" y="10156680"/>
            <a:ext cx="3281040" cy="53460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+mn-lt"/>
                <a:ea typeface="+mn-ea"/>
              </a:rPr>
              <a:t>&lt;rodapé&gt;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0" y="0"/>
            <a:ext cx="2964240" cy="492840"/>
          </a:xfrm>
          <a:prstGeom prst="rect">
            <a:avLst/>
          </a:prstGeom>
          <a:noFill/>
          <a:ln>
            <a:noFill/>
          </a:ln>
        </p:spPr>
        <p:txBody>
          <a:bodyPr lIns="92880" tIns="46800" rIns="92880" bIns="46800"/>
          <a:lstStyle/>
          <a:p>
            <a:pPr>
              <a:lnSpc>
                <a:spcPct val="100000"/>
              </a:lnSpc>
            </a:pPr>
            <a:r>
              <a:rPr lang="pt-BR" sz="1200">
                <a:solidFill>
                  <a:srgbClr val="000000"/>
                </a:solidFill>
                <a:latin typeface="+mj-lt"/>
                <a:ea typeface="+mn-ea"/>
              </a:rPr>
              <a:t>Apresentação do DGPM ao Almirantado</a:t>
            </a:r>
            <a:endParaRPr/>
          </a:p>
        </p:txBody>
      </p:sp>
      <p:sp>
        <p:nvSpPr>
          <p:cNvPr id="128" name="CustomShape 2"/>
          <p:cNvSpPr/>
          <p:nvPr/>
        </p:nvSpPr>
        <p:spPr>
          <a:xfrm>
            <a:off x="0" y="0"/>
            <a:ext cx="360" cy="360"/>
          </a:xfrm>
          <a:prstGeom prst="rect">
            <a:avLst/>
          </a:prstGeom>
          <a:noFill/>
          <a:ln>
            <a:noFill/>
          </a:ln>
        </p:spPr>
      </p:sp>
      <p:sp>
        <p:nvSpPr>
          <p:cNvPr id="129" name="TextShape 3"/>
          <p:cNvSpPr txBox="1"/>
          <p:nvPr/>
        </p:nvSpPr>
        <p:spPr>
          <a:xfrm>
            <a:off x="0" y="10156680"/>
            <a:ext cx="3281040" cy="53460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+mn-lt"/>
                <a:ea typeface="+mn-ea"/>
              </a:rPr>
              <a:t>&lt;rodapé&gt;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0" y="0"/>
            <a:ext cx="2964240" cy="492840"/>
          </a:xfrm>
          <a:prstGeom prst="rect">
            <a:avLst/>
          </a:prstGeom>
          <a:noFill/>
          <a:ln>
            <a:noFill/>
          </a:ln>
        </p:spPr>
        <p:txBody>
          <a:bodyPr lIns="92880" tIns="46800" rIns="92880" bIns="46800"/>
          <a:lstStyle/>
          <a:p>
            <a:pPr>
              <a:lnSpc>
                <a:spcPct val="100000"/>
              </a:lnSpc>
            </a:pPr>
            <a:r>
              <a:rPr lang="pt-BR" sz="1200">
                <a:solidFill>
                  <a:srgbClr val="000000"/>
                </a:solidFill>
                <a:latin typeface="+mj-lt"/>
                <a:ea typeface="+mn-ea"/>
              </a:rPr>
              <a:t>Apresentação do DGPM ao Almirantado</a:t>
            </a:r>
            <a:endParaRPr/>
          </a:p>
        </p:txBody>
      </p:sp>
      <p:sp>
        <p:nvSpPr>
          <p:cNvPr id="131" name="CustomShape 2"/>
          <p:cNvSpPr/>
          <p:nvPr/>
        </p:nvSpPr>
        <p:spPr>
          <a:xfrm>
            <a:off x="0" y="0"/>
            <a:ext cx="360" cy="360"/>
          </a:xfrm>
          <a:prstGeom prst="rect">
            <a:avLst/>
          </a:prstGeom>
          <a:noFill/>
          <a:ln>
            <a:noFill/>
          </a:ln>
        </p:spPr>
      </p:sp>
      <p:sp>
        <p:nvSpPr>
          <p:cNvPr id="132" name="TextShape 3"/>
          <p:cNvSpPr txBox="1"/>
          <p:nvPr/>
        </p:nvSpPr>
        <p:spPr>
          <a:xfrm>
            <a:off x="0" y="10156680"/>
            <a:ext cx="3281040" cy="53460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+mn-lt"/>
                <a:ea typeface="+mn-ea"/>
              </a:rPr>
              <a:t>&lt;rodapé&gt;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36" name="Imagem 35"/>
          <p:cNvPicPr/>
          <p:nvPr/>
        </p:nvPicPr>
        <p:blipFill>
          <a:blip r:embed="rId2"/>
          <a:stretch>
            <a:fillRect/>
          </a:stretch>
        </p:blipFill>
        <p:spPr>
          <a:xfrm>
            <a:off x="2459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7" name="Imagem 36"/>
          <p:cNvPicPr/>
          <p:nvPr/>
        </p:nvPicPr>
        <p:blipFill>
          <a:blip r:embed="rId2"/>
          <a:stretch>
            <a:fillRect/>
          </a:stretch>
        </p:blipFill>
        <p:spPr>
          <a:xfrm>
            <a:off x="2459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/>
          <p:nvPr/>
        </p:nvPicPr>
        <p:blipFill>
          <a:blip r:embed="rId14">
            <a:lum bright="-16000" contrast="56000"/>
          </a:blip>
          <a:stretch>
            <a:fillRect/>
          </a:stretch>
        </p:blipFill>
        <p:spPr>
          <a:xfrm>
            <a:off x="223920" y="219240"/>
            <a:ext cx="728280" cy="1101960"/>
          </a:xfrm>
          <a:prstGeom prst="rect">
            <a:avLst/>
          </a:prstGeom>
          <a:ln w="9360">
            <a:noFill/>
          </a:ln>
        </p:spPr>
      </p:pic>
      <p:sp>
        <p:nvSpPr>
          <p:cNvPr id="5" name="CustomShape 1"/>
          <p:cNvSpPr/>
          <p:nvPr/>
        </p:nvSpPr>
        <p:spPr>
          <a:xfrm>
            <a:off x="8524800" y="528480"/>
            <a:ext cx="856800" cy="364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t-BR" b="1">
                <a:solidFill>
                  <a:srgbClr val="002060"/>
                </a:solidFill>
                <a:latin typeface="Times New Roman"/>
                <a:ea typeface="ＭＳ Ｐゴシック"/>
              </a:rPr>
              <a:t>CPRJ</a:t>
            </a:r>
            <a:endParaRPr/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/>
              <a:t>Clique para editar o formato do texto do título</a:t>
            </a:r>
            <a:endParaRPr/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pt-BR"/>
              <a:t>Clique para editar o formato do texto da estrutura de tópicos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pt-BR"/>
              <a:t>2.º Nível da estrutura de tópicos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pt-BR"/>
              <a:t>3.º Nível da estrutura de tópicos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pt-BR"/>
              <a:t>4.º Nível da estrutura de tópicos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pt-BR"/>
              <a:t>5.º Nível da estrutura de tópicos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pt-BR"/>
              <a:t>6.º Nível da estrutura de tópicos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pt-BR"/>
              <a:t>7.º Nível da estrutura de tópicos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7"/>
          <p:cNvPicPr/>
          <p:nvPr/>
        </p:nvPicPr>
        <p:blipFill>
          <a:blip r:embed="rId3"/>
          <a:stretch>
            <a:fillRect/>
          </a:stretch>
        </p:blipFill>
        <p:spPr>
          <a:xfrm>
            <a:off x="4024440" y="2230638"/>
            <a:ext cx="2166120" cy="2698560"/>
          </a:xfrm>
          <a:prstGeom prst="rect">
            <a:avLst/>
          </a:prstGeom>
          <a:ln>
            <a:noFill/>
          </a:ln>
        </p:spPr>
      </p:pic>
      <p:sp>
        <p:nvSpPr>
          <p:cNvPr id="44" name="CustomShape 1"/>
          <p:cNvSpPr/>
          <p:nvPr/>
        </p:nvSpPr>
        <p:spPr>
          <a:xfrm>
            <a:off x="793440" y="5403240"/>
            <a:ext cx="8446680" cy="736560"/>
          </a:xfrm>
          <a:prstGeom prst="rect">
            <a:avLst/>
          </a:prstGeom>
          <a:solidFill>
            <a:srgbClr val="000066"/>
          </a:solidFill>
          <a:ln w="57240">
            <a:solidFill>
              <a:srgbClr val="CC9900"/>
            </a:solidFill>
            <a:miter/>
          </a:ln>
        </p:spPr>
        <p:txBody>
          <a:bodyPr lIns="90000" tIns="91440" rIns="90000" bIns="91440"/>
          <a:lstStyle/>
          <a:p>
            <a:pPr algn="ctr">
              <a:lnSpc>
                <a:spcPct val="100000"/>
              </a:lnSpc>
            </a:pPr>
            <a:r>
              <a:rPr lang="pt-BR" sz="2800" dirty="0" smtClean="0">
                <a:solidFill>
                  <a:srgbClr val="FFCC00"/>
                </a:solidFill>
                <a:ea typeface="Arial"/>
              </a:rPr>
              <a:t>CAPITANIA DOS PORTOS DO RIO DE JANEIRO</a:t>
            </a:r>
            <a:endParaRPr lang="pt-BR" sz="2800" dirty="0" smtClean="0"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1023910" y="1000108"/>
            <a:ext cx="8286808" cy="11430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ctr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IAFN e Autos de Infração</a:t>
            </a:r>
            <a:endParaRPr lang="en-US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>
              <a:lnSpc>
                <a:spcPct val="150000"/>
              </a:lnSpc>
            </a:pPr>
            <a:r>
              <a:rPr lang="pt-BR" sz="2800" b="1" kern="1200" dirty="0" smtClean="0">
                <a:solidFill>
                  <a:srgbClr val="002060"/>
                </a:solidFill>
                <a:latin typeface="Arial"/>
                <a:ea typeface="Arial"/>
              </a:rPr>
              <a:t>IAFN</a:t>
            </a:r>
            <a:endParaRPr lang="en-US" sz="2800" b="1" kern="1200" dirty="0">
              <a:solidFill>
                <a:srgbClr val="002060"/>
              </a:solidFill>
              <a:latin typeface="Arial"/>
              <a:ea typeface="Arial"/>
              <a:cs typeface="+mn-cs"/>
            </a:endParaRPr>
          </a:p>
        </p:txBody>
      </p:sp>
      <p:sp>
        <p:nvSpPr>
          <p:cNvPr id="17" name="Fluxograma: Processo 16"/>
          <p:cNvSpPr/>
          <p:nvPr/>
        </p:nvSpPr>
        <p:spPr>
          <a:xfrm>
            <a:off x="1023910" y="1500174"/>
            <a:ext cx="2143140" cy="100013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Acidente/Fato</a:t>
            </a:r>
            <a:endParaRPr lang="pt-BR" dirty="0"/>
          </a:p>
        </p:txBody>
      </p:sp>
      <p:cxnSp>
        <p:nvCxnSpPr>
          <p:cNvPr id="19" name="Conector de seta reta 18"/>
          <p:cNvCxnSpPr>
            <a:stCxn id="17" idx="2"/>
          </p:cNvCxnSpPr>
          <p:nvPr/>
        </p:nvCxnSpPr>
        <p:spPr>
          <a:xfrm rot="5400000">
            <a:off x="1702571" y="2893215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uxograma: Dados 22"/>
          <p:cNvSpPr/>
          <p:nvPr/>
        </p:nvSpPr>
        <p:spPr>
          <a:xfrm>
            <a:off x="1238224" y="3286124"/>
            <a:ext cx="1785950" cy="1143008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Comunicar</a:t>
            </a:r>
          </a:p>
          <a:p>
            <a:pPr algn="ctr"/>
            <a:r>
              <a:rPr lang="pt-BR" sz="1200" dirty="0" smtClean="0"/>
              <a:t>Denunciar às CP/DL/AG</a:t>
            </a:r>
          </a:p>
        </p:txBody>
      </p:sp>
      <p:sp>
        <p:nvSpPr>
          <p:cNvPr id="24" name="Fluxograma: Decisão 23"/>
          <p:cNvSpPr/>
          <p:nvPr/>
        </p:nvSpPr>
        <p:spPr>
          <a:xfrm>
            <a:off x="5310190" y="4286256"/>
            <a:ext cx="1714512" cy="1143008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Infração</a:t>
            </a:r>
            <a:endParaRPr lang="pt-BR" sz="1400" dirty="0"/>
          </a:p>
        </p:txBody>
      </p:sp>
      <p:cxnSp>
        <p:nvCxnSpPr>
          <p:cNvPr id="26" name="Conector de seta reta 25"/>
          <p:cNvCxnSpPr/>
          <p:nvPr/>
        </p:nvCxnSpPr>
        <p:spPr>
          <a:xfrm>
            <a:off x="2809860" y="5286388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luxograma: Dados 26"/>
          <p:cNvSpPr/>
          <p:nvPr/>
        </p:nvSpPr>
        <p:spPr>
          <a:xfrm>
            <a:off x="3167050" y="4857760"/>
            <a:ext cx="1714512" cy="107157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Realizar Perícia</a:t>
            </a:r>
          </a:p>
        </p:txBody>
      </p:sp>
      <p:cxnSp>
        <p:nvCxnSpPr>
          <p:cNvPr id="29" name="Conector de seta reta 28"/>
          <p:cNvCxnSpPr/>
          <p:nvPr/>
        </p:nvCxnSpPr>
        <p:spPr>
          <a:xfrm rot="5400000" flipH="1" flipV="1">
            <a:off x="3882224" y="3142454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luxograma: Dados 31"/>
          <p:cNvSpPr/>
          <p:nvPr/>
        </p:nvSpPr>
        <p:spPr>
          <a:xfrm>
            <a:off x="5453066" y="1714488"/>
            <a:ext cx="1785950" cy="1143008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Juntada de Documentos (TIE/TIEM/</a:t>
            </a:r>
          </a:p>
          <a:p>
            <a:pPr algn="ctr"/>
            <a:r>
              <a:rPr lang="pt-BR" sz="1200" dirty="0" smtClean="0"/>
              <a:t>PRPM/CTS/ etc.)</a:t>
            </a:r>
          </a:p>
        </p:txBody>
      </p:sp>
      <p:cxnSp>
        <p:nvCxnSpPr>
          <p:cNvPr id="34" name="Conector de seta reta 33"/>
          <p:cNvCxnSpPr/>
          <p:nvPr/>
        </p:nvCxnSpPr>
        <p:spPr>
          <a:xfrm>
            <a:off x="5024438" y="2357430"/>
            <a:ext cx="6072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de seta reta 34"/>
          <p:cNvCxnSpPr>
            <a:stCxn id="32" idx="3"/>
            <a:endCxn id="24" idx="0"/>
          </p:cNvCxnSpPr>
          <p:nvPr/>
        </p:nvCxnSpPr>
        <p:spPr>
          <a:xfrm rot="5400000">
            <a:off x="5453066" y="3571876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Fluxograma: Dados 35"/>
          <p:cNvSpPr/>
          <p:nvPr/>
        </p:nvSpPr>
        <p:spPr>
          <a:xfrm>
            <a:off x="3452802" y="1857364"/>
            <a:ext cx="1714512" cy="1000132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Tomada de Depoimento</a:t>
            </a:r>
          </a:p>
        </p:txBody>
      </p:sp>
      <p:sp>
        <p:nvSpPr>
          <p:cNvPr id="44" name="Fluxograma: Processo alternativo 43"/>
          <p:cNvSpPr/>
          <p:nvPr/>
        </p:nvSpPr>
        <p:spPr>
          <a:xfrm>
            <a:off x="3452802" y="3429000"/>
            <a:ext cx="1500198" cy="7143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Instaura  IAFN</a:t>
            </a:r>
          </a:p>
        </p:txBody>
      </p:sp>
      <p:cxnSp>
        <p:nvCxnSpPr>
          <p:cNvPr id="46" name="Conector de seta reta 45"/>
          <p:cNvCxnSpPr/>
          <p:nvPr/>
        </p:nvCxnSpPr>
        <p:spPr>
          <a:xfrm>
            <a:off x="7024702" y="2357430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luxograma: Dados 48"/>
          <p:cNvSpPr/>
          <p:nvPr/>
        </p:nvSpPr>
        <p:spPr>
          <a:xfrm>
            <a:off x="7381892" y="1785926"/>
            <a:ext cx="1643074" cy="107157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Relatório</a:t>
            </a:r>
          </a:p>
        </p:txBody>
      </p:sp>
      <p:cxnSp>
        <p:nvCxnSpPr>
          <p:cNvPr id="51" name="Conector de seta reta 50"/>
          <p:cNvCxnSpPr/>
          <p:nvPr/>
        </p:nvCxnSpPr>
        <p:spPr>
          <a:xfrm rot="5400000">
            <a:off x="8525694" y="2713826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luxograma: Processo 51"/>
          <p:cNvSpPr/>
          <p:nvPr/>
        </p:nvSpPr>
        <p:spPr>
          <a:xfrm>
            <a:off x="881034" y="4929198"/>
            <a:ext cx="2143140" cy="100013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IN no local</a:t>
            </a:r>
            <a:endParaRPr lang="pt-BR" dirty="0"/>
          </a:p>
        </p:txBody>
      </p:sp>
      <p:cxnSp>
        <p:nvCxnSpPr>
          <p:cNvPr id="53" name="Conector de seta reta 52"/>
          <p:cNvCxnSpPr/>
          <p:nvPr/>
        </p:nvCxnSpPr>
        <p:spPr>
          <a:xfrm rot="5400000">
            <a:off x="1810522" y="464265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de seta reta 53"/>
          <p:cNvCxnSpPr>
            <a:endCxn id="24" idx="1"/>
          </p:cNvCxnSpPr>
          <p:nvPr/>
        </p:nvCxnSpPr>
        <p:spPr>
          <a:xfrm flipV="1">
            <a:off x="4667248" y="4857760"/>
            <a:ext cx="642942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de seta reta 57"/>
          <p:cNvCxnSpPr>
            <a:stCxn id="24" idx="0"/>
          </p:cNvCxnSpPr>
          <p:nvPr/>
        </p:nvCxnSpPr>
        <p:spPr>
          <a:xfrm rot="5400000" flipH="1" flipV="1">
            <a:off x="6060291" y="2964655"/>
            <a:ext cx="1428757" cy="12144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de seta reta 59"/>
          <p:cNvCxnSpPr>
            <a:stCxn id="24" idx="2"/>
            <a:endCxn id="62" idx="1"/>
          </p:cNvCxnSpPr>
          <p:nvPr/>
        </p:nvCxnSpPr>
        <p:spPr>
          <a:xfrm rot="16200000" flipH="1">
            <a:off x="6346041" y="5250669"/>
            <a:ext cx="785818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luxograma: Processo alternativo 61"/>
          <p:cNvSpPr/>
          <p:nvPr/>
        </p:nvSpPr>
        <p:spPr>
          <a:xfrm>
            <a:off x="7310454" y="5857892"/>
            <a:ext cx="1571636" cy="7143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AI </a:t>
            </a:r>
            <a:r>
              <a:rPr lang="pt-BR" dirty="0" smtClean="0"/>
              <a:t>Ambiental  </a:t>
            </a:r>
            <a:endParaRPr lang="pt-BR" dirty="0"/>
          </a:p>
        </p:txBody>
      </p:sp>
      <p:sp>
        <p:nvSpPr>
          <p:cNvPr id="64" name="Fluxograma: Processo 63"/>
          <p:cNvSpPr/>
          <p:nvPr/>
        </p:nvSpPr>
        <p:spPr>
          <a:xfrm>
            <a:off x="7310454" y="3786190"/>
            <a:ext cx="1643074" cy="128588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Aguarda  acórdão do TM para emitir AI LESTA</a:t>
            </a:r>
            <a:endParaRPr lang="pt-BR" dirty="0"/>
          </a:p>
        </p:txBody>
      </p:sp>
      <p:sp>
        <p:nvSpPr>
          <p:cNvPr id="65" name="CaixaDeTexto 64"/>
          <p:cNvSpPr txBox="1"/>
          <p:nvPr/>
        </p:nvSpPr>
        <p:spPr>
          <a:xfrm>
            <a:off x="6238884" y="3000372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LESTA</a:t>
            </a:r>
            <a:endParaRPr lang="pt-BR" b="1" dirty="0"/>
          </a:p>
        </p:txBody>
      </p:sp>
      <p:sp>
        <p:nvSpPr>
          <p:cNvPr id="66" name="CaixaDeTexto 65"/>
          <p:cNvSpPr txBox="1"/>
          <p:nvPr/>
        </p:nvSpPr>
        <p:spPr>
          <a:xfrm>
            <a:off x="5738818" y="5715016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Poluição</a:t>
            </a:r>
            <a:endParaRPr lang="pt-BR" b="1" dirty="0"/>
          </a:p>
        </p:txBody>
      </p:sp>
      <p:sp>
        <p:nvSpPr>
          <p:cNvPr id="67" name="CaixaDeTexto 66"/>
          <p:cNvSpPr txBox="1"/>
          <p:nvPr/>
        </p:nvSpPr>
        <p:spPr>
          <a:xfrm>
            <a:off x="8024834" y="3000372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Envia ao TM</a:t>
            </a:r>
            <a:endParaRPr lang="pt-BR" b="1" dirty="0"/>
          </a:p>
        </p:txBody>
      </p:sp>
      <p:sp>
        <p:nvSpPr>
          <p:cNvPr id="30" name="CaixaDeTexto 29"/>
          <p:cNvSpPr txBox="1"/>
          <p:nvPr/>
        </p:nvSpPr>
        <p:spPr>
          <a:xfrm>
            <a:off x="8882090" y="6357958"/>
            <a:ext cx="78581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ED51FD9-0B93-458E-BAC9-DD7682927DBD}" type="slidenum">
              <a:rPr lang="pt-BR" sz="1050" smtClean="0">
                <a:solidFill>
                  <a:schemeClr val="tx1"/>
                </a:solidFill>
              </a:rPr>
              <a:pPr/>
              <a:t>10</a:t>
            </a:fld>
            <a:r>
              <a:rPr lang="pt-BR" sz="1050" dirty="0" smtClean="0">
                <a:solidFill>
                  <a:schemeClr val="tx1"/>
                </a:solidFill>
              </a:rPr>
              <a:t> de </a:t>
            </a:r>
            <a:r>
              <a:rPr lang="pt-BR" sz="1050" dirty="0" smtClean="0"/>
              <a:t>20</a:t>
            </a:r>
            <a:endParaRPr lang="pt-BR" sz="1050" dirty="0">
              <a:solidFill>
                <a:schemeClr val="tx1"/>
              </a:solidFill>
            </a:endParaRPr>
          </a:p>
        </p:txBody>
      </p:sp>
      <p:cxnSp>
        <p:nvCxnSpPr>
          <p:cNvPr id="31" name="Conector de seta reta 30"/>
          <p:cNvCxnSpPr/>
          <p:nvPr/>
        </p:nvCxnSpPr>
        <p:spPr>
          <a:xfrm rot="5400000" flipH="1" flipV="1">
            <a:off x="3702835" y="4679165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de seta reta 44"/>
          <p:cNvCxnSpPr/>
          <p:nvPr/>
        </p:nvCxnSpPr>
        <p:spPr>
          <a:xfrm rot="10800000" flipV="1">
            <a:off x="8239150" y="3429001"/>
            <a:ext cx="357189" cy="2857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809596" y="428604"/>
            <a:ext cx="8543160" cy="585791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50000"/>
              </a:lnSpc>
            </a:pPr>
            <a:r>
              <a:rPr lang="pt-BR" sz="2800" b="1" dirty="0">
                <a:solidFill>
                  <a:srgbClr val="002060"/>
                </a:solidFill>
                <a:latin typeface="Arial"/>
                <a:ea typeface="Arial"/>
              </a:rPr>
              <a:t>SUMÁRIO</a:t>
            </a:r>
            <a:endParaRPr/>
          </a:p>
          <a:p>
            <a:pPr algn="ctr">
              <a:lnSpc>
                <a:spcPct val="150000"/>
              </a:lnSpc>
            </a:pPr>
            <a:endParaRPr/>
          </a:p>
          <a:p>
            <a:pPr>
              <a:lnSpc>
                <a:spcPct val="150000"/>
              </a:lnSpc>
            </a:pPr>
            <a:endParaRPr/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pt-BR" sz="2200" dirty="0" smtClean="0">
                <a:solidFill>
                  <a:schemeClr val="bg1">
                    <a:lumMod val="75000"/>
                  </a:schemeClr>
                </a:solidFill>
                <a:latin typeface="Arial"/>
              </a:rPr>
              <a:t> </a:t>
            </a:r>
            <a:r>
              <a:rPr lang="pt-BR" sz="2200" dirty="0" smtClean="0">
                <a:solidFill>
                  <a:schemeClr val="bg1">
                    <a:lumMod val="75000"/>
                  </a:schemeClr>
                </a:solidFill>
              </a:rPr>
              <a:t>Missão</a:t>
            </a:r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pt-BR" sz="2200" dirty="0" smtClean="0">
                <a:solidFill>
                  <a:schemeClr val="bg1">
                    <a:lumMod val="75000"/>
                  </a:schemeClr>
                </a:solidFill>
              </a:rPr>
              <a:t> IAFN</a:t>
            </a:r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pt-BR" sz="2200" dirty="0" smtClean="0">
                <a:solidFill>
                  <a:srgbClr val="FF0000"/>
                </a:solidFill>
                <a:ea typeface="Arial"/>
              </a:rPr>
              <a:t> </a:t>
            </a:r>
            <a:r>
              <a:rPr lang="pt-BR" sz="2200" dirty="0" smtClean="0">
                <a:solidFill>
                  <a:srgbClr val="000066"/>
                </a:solidFill>
              </a:rPr>
              <a:t> </a:t>
            </a:r>
            <a:r>
              <a:rPr lang="pt-BR" sz="2200" dirty="0" smtClean="0">
                <a:solidFill>
                  <a:srgbClr val="FF0000"/>
                </a:solidFill>
                <a:ea typeface="Arial"/>
              </a:rPr>
              <a:t>Infrações constatadas pela LESTA</a:t>
            </a:r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pt-BR" sz="2200" dirty="0" smtClean="0">
                <a:solidFill>
                  <a:srgbClr val="000066"/>
                </a:solidFill>
              </a:rPr>
              <a:t> Infrações constatadas pela Lei </a:t>
            </a:r>
            <a:r>
              <a:rPr lang="pt-BR" sz="2200" dirty="0" smtClean="0">
                <a:solidFill>
                  <a:srgbClr val="000066"/>
                </a:solidFill>
              </a:rPr>
              <a:t>nº 9.966/00</a:t>
            </a:r>
            <a:endParaRPr lang="pt-BR" sz="2200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  <a:buFont typeface="Arial"/>
              <a:buAutoNum type="arabicPeriod"/>
            </a:pPr>
            <a:endParaRPr lang="pt-BR" sz="2200" dirty="0" smtClean="0">
              <a:solidFill>
                <a:srgbClr val="000066"/>
              </a:solidFill>
              <a:latin typeface="Arial"/>
            </a:endParaRPr>
          </a:p>
          <a:p>
            <a:pPr>
              <a:lnSpc>
                <a:spcPct val="150000"/>
              </a:lnSpc>
            </a:pPr>
            <a:endParaRPr lang="pt-BR" sz="2200" dirty="0" smtClean="0">
              <a:solidFill>
                <a:srgbClr val="000066"/>
              </a:solidFill>
              <a:latin typeface="Arial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8882090" y="6357958"/>
            <a:ext cx="78581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ED51FD9-0B93-458E-BAC9-DD7682927DBD}" type="slidenum">
              <a:rPr lang="pt-BR" sz="1050" smtClean="0">
                <a:solidFill>
                  <a:schemeClr val="tx1"/>
                </a:solidFill>
              </a:rPr>
              <a:pPr/>
              <a:t>11</a:t>
            </a:fld>
            <a:r>
              <a:rPr lang="pt-BR" sz="1050" dirty="0" smtClean="0">
                <a:solidFill>
                  <a:schemeClr val="tx1"/>
                </a:solidFill>
              </a:rPr>
              <a:t> de </a:t>
            </a:r>
            <a:r>
              <a:rPr lang="pt-BR" sz="1050" dirty="0" smtClean="0"/>
              <a:t>20</a:t>
            </a:r>
            <a:endParaRPr lang="pt-BR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>
              <a:lnSpc>
                <a:spcPct val="150000"/>
              </a:lnSpc>
            </a:pPr>
            <a:r>
              <a:rPr lang="pt-BR" sz="2800" b="1" kern="1200" dirty="0">
                <a:solidFill>
                  <a:srgbClr val="002060"/>
                </a:solidFill>
                <a:latin typeface="Arial"/>
                <a:ea typeface="Arial"/>
              </a:rPr>
              <a:t>Infrações </a:t>
            </a:r>
            <a:r>
              <a:rPr lang="pt-BR" sz="2800" b="1" kern="1200" dirty="0" smtClean="0">
                <a:solidFill>
                  <a:srgbClr val="002060"/>
                </a:solidFill>
                <a:latin typeface="Arial"/>
                <a:ea typeface="Arial"/>
              </a:rPr>
              <a:t>à LESTA</a:t>
            </a:r>
            <a:endParaRPr lang="en-US" sz="2800" b="1" kern="1200" dirty="0">
              <a:solidFill>
                <a:srgbClr val="002060"/>
              </a:solidFill>
              <a:latin typeface="Arial"/>
              <a:ea typeface="Arial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23844" y="2039487"/>
            <a:ext cx="885831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 </a:t>
            </a:r>
            <a:r>
              <a:rPr lang="pt-BR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infrações atinentes à </a:t>
            </a:r>
            <a:r>
              <a:rPr lang="pt-BR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LESTA, </a:t>
            </a:r>
            <a:r>
              <a:rPr lang="pt-BR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constatadas durante a realização do IAFN, serão mencionadas no relatório do referido </a:t>
            </a:r>
            <a:r>
              <a:rPr lang="pt-BR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Inquérito </a:t>
            </a:r>
            <a:r>
              <a:rPr lang="pt-BR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 aguardarão o </a:t>
            </a:r>
            <a:r>
              <a:rPr lang="pt-BR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Acórdão </a:t>
            </a:r>
            <a:r>
              <a:rPr lang="pt-BR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 TM para serem processadas</a:t>
            </a:r>
            <a:r>
              <a:rPr lang="pt-BR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pt-BR" sz="2400" b="0" dirty="0"/>
          </a:p>
        </p:txBody>
      </p:sp>
      <p:sp>
        <p:nvSpPr>
          <p:cNvPr id="6" name="CaixaDeTexto 5"/>
          <p:cNvSpPr txBox="1"/>
          <p:nvPr/>
        </p:nvSpPr>
        <p:spPr>
          <a:xfrm>
            <a:off x="8882090" y="6357958"/>
            <a:ext cx="78581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ED51FD9-0B93-458E-BAC9-DD7682927DBD}" type="slidenum">
              <a:rPr lang="pt-BR" sz="1050" smtClean="0">
                <a:solidFill>
                  <a:schemeClr val="tx1"/>
                </a:solidFill>
              </a:rPr>
              <a:pPr/>
              <a:t>12</a:t>
            </a:fld>
            <a:r>
              <a:rPr lang="pt-BR" sz="1050" dirty="0" smtClean="0">
                <a:solidFill>
                  <a:schemeClr val="tx1"/>
                </a:solidFill>
              </a:rPr>
              <a:t> de </a:t>
            </a:r>
            <a:r>
              <a:rPr lang="pt-BR" sz="1050" dirty="0" smtClean="0"/>
              <a:t>20</a:t>
            </a:r>
            <a:endParaRPr lang="pt-BR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>
              <a:lnSpc>
                <a:spcPct val="150000"/>
              </a:lnSpc>
            </a:pPr>
            <a:r>
              <a:rPr lang="pt-BR" sz="2800" b="1" kern="1200" dirty="0">
                <a:solidFill>
                  <a:srgbClr val="002060"/>
                </a:solidFill>
                <a:latin typeface="Arial"/>
                <a:ea typeface="Arial"/>
              </a:rPr>
              <a:t>Infrações </a:t>
            </a:r>
            <a:r>
              <a:rPr lang="pt-BR" sz="2800" b="1" kern="1200" dirty="0" smtClean="0">
                <a:solidFill>
                  <a:srgbClr val="002060"/>
                </a:solidFill>
                <a:latin typeface="Arial"/>
                <a:ea typeface="Arial"/>
              </a:rPr>
              <a:t>à LESTA</a:t>
            </a:r>
            <a:endParaRPr lang="en-US" sz="2800" b="1" kern="1200" dirty="0">
              <a:solidFill>
                <a:srgbClr val="002060"/>
              </a:solidFill>
              <a:latin typeface="Arial"/>
              <a:ea typeface="Arial"/>
            </a:endParaRPr>
          </a:p>
        </p:txBody>
      </p:sp>
      <p:sp>
        <p:nvSpPr>
          <p:cNvPr id="17" name="Fluxograma: Processo 16"/>
          <p:cNvSpPr/>
          <p:nvPr/>
        </p:nvSpPr>
        <p:spPr>
          <a:xfrm>
            <a:off x="238092" y="1428736"/>
            <a:ext cx="2143140" cy="100013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Recebe o acórdão do TM para abrir  AI </a:t>
            </a:r>
            <a:r>
              <a:rPr lang="pt-BR" dirty="0" smtClean="0"/>
              <a:t>LESTA</a:t>
            </a:r>
            <a:endParaRPr lang="pt-BR" dirty="0"/>
          </a:p>
        </p:txBody>
      </p:sp>
      <p:cxnSp>
        <p:nvCxnSpPr>
          <p:cNvPr id="19" name="Conector de seta reta 18"/>
          <p:cNvCxnSpPr>
            <a:endCxn id="23" idx="1"/>
          </p:cNvCxnSpPr>
          <p:nvPr/>
        </p:nvCxnSpPr>
        <p:spPr>
          <a:xfrm rot="5400000">
            <a:off x="863174" y="2589604"/>
            <a:ext cx="357190" cy="357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uxograma: Dados 22"/>
          <p:cNvSpPr/>
          <p:nvPr/>
        </p:nvSpPr>
        <p:spPr>
          <a:xfrm>
            <a:off x="238092" y="2786058"/>
            <a:ext cx="1571636" cy="71438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Notifica o infrator</a:t>
            </a:r>
          </a:p>
        </p:txBody>
      </p:sp>
      <p:sp>
        <p:nvSpPr>
          <p:cNvPr id="24" name="Fluxograma: Decisão 23"/>
          <p:cNvSpPr/>
          <p:nvPr/>
        </p:nvSpPr>
        <p:spPr>
          <a:xfrm>
            <a:off x="2452670" y="5000636"/>
            <a:ext cx="1357322" cy="785818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Aceita</a:t>
            </a:r>
            <a:endParaRPr lang="pt-BR" sz="1400" dirty="0"/>
          </a:p>
        </p:txBody>
      </p:sp>
      <p:cxnSp>
        <p:nvCxnSpPr>
          <p:cNvPr id="26" name="Conector de seta reta 25"/>
          <p:cNvCxnSpPr/>
          <p:nvPr/>
        </p:nvCxnSpPr>
        <p:spPr>
          <a:xfrm>
            <a:off x="1809728" y="5427676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luxograma: Dados 26"/>
          <p:cNvSpPr/>
          <p:nvPr/>
        </p:nvSpPr>
        <p:spPr>
          <a:xfrm>
            <a:off x="166654" y="5143512"/>
            <a:ext cx="1714512" cy="1357322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(1ª</a:t>
            </a:r>
            <a:r>
              <a:rPr lang="pt-BR" dirty="0" smtClean="0"/>
              <a:t>) Entrega a Defesa</a:t>
            </a:r>
            <a:endParaRPr lang="pt-BR" dirty="0"/>
          </a:p>
        </p:txBody>
      </p:sp>
      <p:sp>
        <p:nvSpPr>
          <p:cNvPr id="32" name="Fluxograma: Dados 31"/>
          <p:cNvSpPr/>
          <p:nvPr/>
        </p:nvSpPr>
        <p:spPr>
          <a:xfrm>
            <a:off x="2452670" y="3929066"/>
            <a:ext cx="1714512" cy="642942"/>
          </a:xfrm>
          <a:prstGeom prst="flowChartInputOutp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tx1"/>
                </a:solidFill>
              </a:rPr>
              <a:t>Abre o AI</a:t>
            </a:r>
          </a:p>
        </p:txBody>
      </p:sp>
      <p:cxnSp>
        <p:nvCxnSpPr>
          <p:cNvPr id="51" name="Conector de seta reta 50"/>
          <p:cNvCxnSpPr>
            <a:stCxn id="48" idx="2"/>
          </p:cNvCxnSpPr>
          <p:nvPr/>
        </p:nvCxnSpPr>
        <p:spPr>
          <a:xfrm rot="5400000">
            <a:off x="5149454" y="2875357"/>
            <a:ext cx="928696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luxograma: Processo 51"/>
          <p:cNvSpPr/>
          <p:nvPr/>
        </p:nvSpPr>
        <p:spPr>
          <a:xfrm>
            <a:off x="309530" y="4071942"/>
            <a:ext cx="1571636" cy="64294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Entrega </a:t>
            </a:r>
            <a:r>
              <a:rPr lang="pt-BR" dirty="0" smtClean="0"/>
              <a:t>a notificação</a:t>
            </a:r>
            <a:endParaRPr lang="pt-BR" dirty="0"/>
          </a:p>
        </p:txBody>
      </p:sp>
      <p:cxnSp>
        <p:nvCxnSpPr>
          <p:cNvPr id="53" name="Conector de seta reta 52"/>
          <p:cNvCxnSpPr/>
          <p:nvPr/>
        </p:nvCxnSpPr>
        <p:spPr>
          <a:xfrm rot="5400000">
            <a:off x="810390" y="378539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de seta reta 53"/>
          <p:cNvCxnSpPr>
            <a:stCxn id="24" idx="3"/>
          </p:cNvCxnSpPr>
          <p:nvPr/>
        </p:nvCxnSpPr>
        <p:spPr>
          <a:xfrm flipV="1">
            <a:off x="3809992" y="4071942"/>
            <a:ext cx="1214446" cy="1321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de seta reta 57"/>
          <p:cNvCxnSpPr>
            <a:stCxn id="24" idx="0"/>
          </p:cNvCxnSpPr>
          <p:nvPr/>
        </p:nvCxnSpPr>
        <p:spPr>
          <a:xfrm rot="5400000" flipH="1" flipV="1">
            <a:off x="2970596" y="4804181"/>
            <a:ext cx="357190" cy="357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luxograma: Processo alternativo 61"/>
          <p:cNvSpPr/>
          <p:nvPr/>
        </p:nvSpPr>
        <p:spPr>
          <a:xfrm>
            <a:off x="5024438" y="3357562"/>
            <a:ext cx="1500198" cy="714380"/>
          </a:xfrm>
          <a:prstGeom prst="flowChartAlternate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Arquivo</a:t>
            </a:r>
            <a:endParaRPr lang="pt-BR" dirty="0"/>
          </a:p>
        </p:txBody>
      </p:sp>
      <p:sp>
        <p:nvSpPr>
          <p:cNvPr id="64" name="Fluxograma: Processo 63"/>
          <p:cNvSpPr/>
          <p:nvPr/>
        </p:nvSpPr>
        <p:spPr>
          <a:xfrm>
            <a:off x="7524768" y="1500174"/>
            <a:ext cx="1643074" cy="78581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Julgamento</a:t>
            </a:r>
            <a:endParaRPr lang="pt-BR" dirty="0"/>
          </a:p>
        </p:txBody>
      </p:sp>
      <p:sp>
        <p:nvSpPr>
          <p:cNvPr id="65" name="CaixaDeTexto 64"/>
          <p:cNvSpPr txBox="1"/>
          <p:nvPr/>
        </p:nvSpPr>
        <p:spPr>
          <a:xfrm>
            <a:off x="2452670" y="470274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Não</a:t>
            </a:r>
            <a:endParaRPr lang="pt-BR" b="1" dirty="0"/>
          </a:p>
        </p:txBody>
      </p:sp>
      <p:sp>
        <p:nvSpPr>
          <p:cNvPr id="66" name="CaixaDeTexto 65"/>
          <p:cNvSpPr txBox="1"/>
          <p:nvPr/>
        </p:nvSpPr>
        <p:spPr>
          <a:xfrm>
            <a:off x="3738554" y="4572008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Sim</a:t>
            </a:r>
            <a:endParaRPr lang="pt-BR" b="1" dirty="0"/>
          </a:p>
        </p:txBody>
      </p:sp>
      <p:sp>
        <p:nvSpPr>
          <p:cNvPr id="33" name="Fluxograma: Processo 32"/>
          <p:cNvSpPr/>
          <p:nvPr/>
        </p:nvSpPr>
        <p:spPr>
          <a:xfrm>
            <a:off x="2809860" y="1500174"/>
            <a:ext cx="1714512" cy="71438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(2ª</a:t>
            </a:r>
            <a:r>
              <a:rPr lang="pt-BR" dirty="0" smtClean="0"/>
              <a:t>) Entrega </a:t>
            </a:r>
            <a:r>
              <a:rPr lang="pt-BR" dirty="0" smtClean="0"/>
              <a:t>a Defesa</a:t>
            </a:r>
            <a:endParaRPr lang="pt-BR" dirty="0"/>
          </a:p>
        </p:txBody>
      </p:sp>
      <p:sp>
        <p:nvSpPr>
          <p:cNvPr id="37" name="Fluxograma: Dados 36"/>
          <p:cNvSpPr/>
          <p:nvPr/>
        </p:nvSpPr>
        <p:spPr>
          <a:xfrm>
            <a:off x="2666984" y="2714620"/>
            <a:ext cx="1643074" cy="71438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Comunica ao Infrator</a:t>
            </a:r>
          </a:p>
        </p:txBody>
      </p:sp>
      <p:cxnSp>
        <p:nvCxnSpPr>
          <p:cNvPr id="41" name="Conector de seta reta 40"/>
          <p:cNvCxnSpPr>
            <a:stCxn id="32" idx="1"/>
          </p:cNvCxnSpPr>
          <p:nvPr/>
        </p:nvCxnSpPr>
        <p:spPr>
          <a:xfrm rot="5400000" flipH="1" flipV="1">
            <a:off x="3095613" y="3714751"/>
            <a:ext cx="428628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de seta reta 46"/>
          <p:cNvCxnSpPr/>
          <p:nvPr/>
        </p:nvCxnSpPr>
        <p:spPr>
          <a:xfrm>
            <a:off x="4524372" y="185736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luxograma: Decisão 47"/>
          <p:cNvSpPr/>
          <p:nvPr/>
        </p:nvSpPr>
        <p:spPr>
          <a:xfrm>
            <a:off x="5024438" y="1428736"/>
            <a:ext cx="1214446" cy="100013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Aceita</a:t>
            </a:r>
            <a:endParaRPr lang="pt-BR" sz="1200" dirty="0"/>
          </a:p>
        </p:txBody>
      </p:sp>
      <p:sp>
        <p:nvSpPr>
          <p:cNvPr id="56" name="CaixaDeTexto 55"/>
          <p:cNvSpPr txBox="1"/>
          <p:nvPr/>
        </p:nvSpPr>
        <p:spPr>
          <a:xfrm>
            <a:off x="5595942" y="2500306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Sim</a:t>
            </a:r>
            <a:endParaRPr lang="pt-BR" b="1" dirty="0"/>
          </a:p>
        </p:txBody>
      </p:sp>
      <p:sp>
        <p:nvSpPr>
          <p:cNvPr id="69" name="CaixaDeTexto 68"/>
          <p:cNvSpPr txBox="1"/>
          <p:nvPr/>
        </p:nvSpPr>
        <p:spPr>
          <a:xfrm>
            <a:off x="6381760" y="1500174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Não</a:t>
            </a:r>
            <a:endParaRPr lang="pt-BR" b="1" dirty="0"/>
          </a:p>
        </p:txBody>
      </p:sp>
      <p:cxnSp>
        <p:nvCxnSpPr>
          <p:cNvPr id="72" name="Conector de seta reta 71"/>
          <p:cNvCxnSpPr/>
          <p:nvPr/>
        </p:nvCxnSpPr>
        <p:spPr>
          <a:xfrm rot="5400000">
            <a:off x="8166916" y="3713958"/>
            <a:ext cx="42942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Fluxograma: Dados 72"/>
          <p:cNvSpPr/>
          <p:nvPr/>
        </p:nvSpPr>
        <p:spPr>
          <a:xfrm>
            <a:off x="7524768" y="2786058"/>
            <a:ext cx="1785950" cy="71438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Comunica ao infrator</a:t>
            </a:r>
          </a:p>
        </p:txBody>
      </p:sp>
      <p:cxnSp>
        <p:nvCxnSpPr>
          <p:cNvPr id="75" name="Conector de seta reta 74"/>
          <p:cNvCxnSpPr>
            <a:stCxn id="64" idx="2"/>
          </p:cNvCxnSpPr>
          <p:nvPr/>
        </p:nvCxnSpPr>
        <p:spPr>
          <a:xfrm rot="16200000" flipH="1">
            <a:off x="8114131" y="2518165"/>
            <a:ext cx="500066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Fluxograma: Processo 79"/>
          <p:cNvSpPr/>
          <p:nvPr/>
        </p:nvSpPr>
        <p:spPr>
          <a:xfrm>
            <a:off x="7667644" y="3929066"/>
            <a:ext cx="1714512" cy="71438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Entrega </a:t>
            </a:r>
            <a:r>
              <a:rPr lang="pt-BR" sz="1400" dirty="0" smtClean="0"/>
              <a:t>1º Recurso  </a:t>
            </a:r>
            <a:r>
              <a:rPr lang="pt-BR" sz="1400" dirty="0" smtClean="0"/>
              <a:t>ao Capitão dos Portos</a:t>
            </a:r>
            <a:endParaRPr lang="pt-BR" sz="1400" dirty="0"/>
          </a:p>
        </p:txBody>
      </p:sp>
      <p:sp>
        <p:nvSpPr>
          <p:cNvPr id="82" name="Fluxograma: Decisão 81"/>
          <p:cNvSpPr/>
          <p:nvPr/>
        </p:nvSpPr>
        <p:spPr>
          <a:xfrm>
            <a:off x="7953396" y="4929198"/>
            <a:ext cx="1214446" cy="78584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Aceita</a:t>
            </a:r>
            <a:endParaRPr lang="pt-BR" sz="1200" dirty="0"/>
          </a:p>
        </p:txBody>
      </p:sp>
      <p:cxnSp>
        <p:nvCxnSpPr>
          <p:cNvPr id="83" name="Conector de seta reta 82"/>
          <p:cNvCxnSpPr/>
          <p:nvPr/>
        </p:nvCxnSpPr>
        <p:spPr>
          <a:xfrm rot="16200000" flipH="1">
            <a:off x="8453461" y="4786321"/>
            <a:ext cx="142878" cy="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CaixaDeTexto 85"/>
          <p:cNvSpPr txBox="1"/>
          <p:nvPr/>
        </p:nvSpPr>
        <p:spPr>
          <a:xfrm>
            <a:off x="7524768" y="4774180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Sim</a:t>
            </a:r>
            <a:endParaRPr lang="pt-BR" b="1" dirty="0"/>
          </a:p>
        </p:txBody>
      </p:sp>
      <p:sp>
        <p:nvSpPr>
          <p:cNvPr id="87" name="CaixaDeTexto 86"/>
          <p:cNvSpPr txBox="1"/>
          <p:nvPr/>
        </p:nvSpPr>
        <p:spPr>
          <a:xfrm>
            <a:off x="7953396" y="564357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Não</a:t>
            </a:r>
            <a:endParaRPr lang="pt-BR" b="1" dirty="0"/>
          </a:p>
        </p:txBody>
      </p:sp>
      <p:cxnSp>
        <p:nvCxnSpPr>
          <p:cNvPr id="91" name="Conector de seta reta 90"/>
          <p:cNvCxnSpPr>
            <a:stCxn id="82" idx="1"/>
          </p:cNvCxnSpPr>
          <p:nvPr/>
        </p:nvCxnSpPr>
        <p:spPr>
          <a:xfrm rot="10800000">
            <a:off x="6524636" y="4071943"/>
            <a:ext cx="1428760" cy="12501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Fluxograma: Processo 95"/>
          <p:cNvSpPr/>
          <p:nvPr/>
        </p:nvSpPr>
        <p:spPr>
          <a:xfrm>
            <a:off x="5524504" y="5929330"/>
            <a:ext cx="1714512" cy="71438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Entrega </a:t>
            </a:r>
            <a:r>
              <a:rPr lang="pt-BR" sz="1400" dirty="0" err="1" smtClean="0"/>
              <a:t>2º</a:t>
            </a:r>
            <a:r>
              <a:rPr lang="pt-BR" sz="1400" dirty="0" smtClean="0"/>
              <a:t>Recurso  </a:t>
            </a:r>
            <a:r>
              <a:rPr lang="pt-BR" sz="1400" dirty="0" smtClean="0"/>
              <a:t>ao Diretor de Portos e Costas</a:t>
            </a:r>
            <a:endParaRPr lang="pt-BR" sz="1400" dirty="0"/>
          </a:p>
        </p:txBody>
      </p:sp>
      <p:sp>
        <p:nvSpPr>
          <p:cNvPr id="114" name="CaixaDeTexto 113"/>
          <p:cNvSpPr txBox="1"/>
          <p:nvPr/>
        </p:nvSpPr>
        <p:spPr>
          <a:xfrm>
            <a:off x="5595942" y="4286256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Sim</a:t>
            </a:r>
            <a:endParaRPr lang="pt-BR" b="1" dirty="0"/>
          </a:p>
        </p:txBody>
      </p:sp>
      <p:sp>
        <p:nvSpPr>
          <p:cNvPr id="122" name="Fluxograma: Decisão 121"/>
          <p:cNvSpPr/>
          <p:nvPr/>
        </p:nvSpPr>
        <p:spPr>
          <a:xfrm>
            <a:off x="5667380" y="4786322"/>
            <a:ext cx="1214446" cy="64294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Aceita</a:t>
            </a:r>
            <a:endParaRPr lang="pt-BR" sz="1200" dirty="0"/>
          </a:p>
        </p:txBody>
      </p:sp>
      <p:cxnSp>
        <p:nvCxnSpPr>
          <p:cNvPr id="123" name="Conector de seta reta 122"/>
          <p:cNvCxnSpPr/>
          <p:nvPr/>
        </p:nvCxnSpPr>
        <p:spPr>
          <a:xfrm rot="5400000" flipH="1" flipV="1">
            <a:off x="6096008" y="564357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CaixaDeTexto 123"/>
          <p:cNvSpPr txBox="1"/>
          <p:nvPr/>
        </p:nvSpPr>
        <p:spPr>
          <a:xfrm>
            <a:off x="5024438" y="492919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Não</a:t>
            </a:r>
            <a:endParaRPr lang="pt-BR" b="1" dirty="0"/>
          </a:p>
        </p:txBody>
      </p:sp>
      <p:cxnSp>
        <p:nvCxnSpPr>
          <p:cNvPr id="126" name="Conector de seta reta 125"/>
          <p:cNvCxnSpPr>
            <a:stCxn id="122" idx="1"/>
          </p:cNvCxnSpPr>
          <p:nvPr/>
        </p:nvCxnSpPr>
        <p:spPr>
          <a:xfrm rot="10800000" flipV="1">
            <a:off x="5310190" y="5107792"/>
            <a:ext cx="357190" cy="3214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Fluxograma: Dados 126"/>
          <p:cNvSpPr/>
          <p:nvPr/>
        </p:nvSpPr>
        <p:spPr>
          <a:xfrm>
            <a:off x="3809992" y="5429264"/>
            <a:ext cx="1643074" cy="71438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Comunica ao Infrator</a:t>
            </a:r>
          </a:p>
        </p:txBody>
      </p:sp>
      <p:cxnSp>
        <p:nvCxnSpPr>
          <p:cNvPr id="137" name="Conector de seta reta 136"/>
          <p:cNvCxnSpPr>
            <a:stCxn id="52" idx="2"/>
          </p:cNvCxnSpPr>
          <p:nvPr/>
        </p:nvCxnSpPr>
        <p:spPr>
          <a:xfrm rot="5400000">
            <a:off x="881034" y="492919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Conector de seta reta 140"/>
          <p:cNvCxnSpPr/>
          <p:nvPr/>
        </p:nvCxnSpPr>
        <p:spPr>
          <a:xfrm rot="5400000" flipH="1" flipV="1">
            <a:off x="3167051" y="2500305"/>
            <a:ext cx="428628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ector de seta reta 147"/>
          <p:cNvCxnSpPr>
            <a:stCxn id="48" idx="3"/>
          </p:cNvCxnSpPr>
          <p:nvPr/>
        </p:nvCxnSpPr>
        <p:spPr>
          <a:xfrm>
            <a:off x="6238884" y="1928802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ector de seta reta 154"/>
          <p:cNvCxnSpPr>
            <a:stCxn id="82" idx="2"/>
          </p:cNvCxnSpPr>
          <p:nvPr/>
        </p:nvCxnSpPr>
        <p:spPr>
          <a:xfrm rot="16200000" flipH="1">
            <a:off x="8435614" y="5840044"/>
            <a:ext cx="285728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Fluxograma: Dados 155"/>
          <p:cNvSpPr/>
          <p:nvPr/>
        </p:nvSpPr>
        <p:spPr>
          <a:xfrm>
            <a:off x="7739082" y="6000768"/>
            <a:ext cx="1714512" cy="71438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Comunica ao Infrator</a:t>
            </a:r>
          </a:p>
        </p:txBody>
      </p:sp>
      <p:cxnSp>
        <p:nvCxnSpPr>
          <p:cNvPr id="162" name="Conector de seta reta 161"/>
          <p:cNvCxnSpPr>
            <a:stCxn id="156" idx="2"/>
          </p:cNvCxnSpPr>
          <p:nvPr/>
        </p:nvCxnSpPr>
        <p:spPr>
          <a:xfrm rot="10800000">
            <a:off x="7310455" y="6357958"/>
            <a:ext cx="60007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ector de seta reta 166"/>
          <p:cNvCxnSpPr>
            <a:stCxn id="122" idx="0"/>
          </p:cNvCxnSpPr>
          <p:nvPr/>
        </p:nvCxnSpPr>
        <p:spPr>
          <a:xfrm rot="16200000" flipV="1">
            <a:off x="5899554" y="4411272"/>
            <a:ext cx="714380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ector de seta reta 169"/>
          <p:cNvCxnSpPr/>
          <p:nvPr/>
        </p:nvCxnSpPr>
        <p:spPr>
          <a:xfrm rot="5400000" flipH="1" flipV="1">
            <a:off x="4274341" y="4536291"/>
            <a:ext cx="1214445" cy="4286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aixaDeTexto 54"/>
          <p:cNvSpPr txBox="1"/>
          <p:nvPr/>
        </p:nvSpPr>
        <p:spPr>
          <a:xfrm>
            <a:off x="9120182" y="6429396"/>
            <a:ext cx="78581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ED51FD9-0B93-458E-BAC9-DD7682927DBD}" type="slidenum">
              <a:rPr lang="pt-BR" sz="1050" smtClean="0">
                <a:solidFill>
                  <a:schemeClr val="tx1"/>
                </a:solidFill>
              </a:rPr>
              <a:pPr/>
              <a:t>13</a:t>
            </a:fld>
            <a:r>
              <a:rPr lang="pt-BR" sz="1050" dirty="0" smtClean="0">
                <a:solidFill>
                  <a:schemeClr val="tx1"/>
                </a:solidFill>
              </a:rPr>
              <a:t> de </a:t>
            </a:r>
            <a:r>
              <a:rPr lang="pt-BR" sz="1050" dirty="0" smtClean="0"/>
              <a:t>20</a:t>
            </a:r>
            <a:endParaRPr lang="pt-BR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809596" y="428604"/>
            <a:ext cx="8543160" cy="585791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50000"/>
              </a:lnSpc>
            </a:pPr>
            <a:r>
              <a:rPr lang="pt-BR" sz="2800" b="1" dirty="0">
                <a:solidFill>
                  <a:srgbClr val="002060"/>
                </a:solidFill>
                <a:latin typeface="Arial"/>
                <a:ea typeface="Arial"/>
              </a:rPr>
              <a:t>SUMÁRIO</a:t>
            </a:r>
            <a:endParaRPr/>
          </a:p>
          <a:p>
            <a:pPr algn="ctr">
              <a:lnSpc>
                <a:spcPct val="150000"/>
              </a:lnSpc>
            </a:pPr>
            <a:endParaRPr/>
          </a:p>
          <a:p>
            <a:pPr>
              <a:lnSpc>
                <a:spcPct val="150000"/>
              </a:lnSpc>
            </a:pPr>
            <a:endParaRPr/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pt-BR" sz="2200" dirty="0" smtClean="0">
                <a:solidFill>
                  <a:schemeClr val="bg1">
                    <a:lumMod val="75000"/>
                  </a:schemeClr>
                </a:solidFill>
                <a:latin typeface="Arial"/>
              </a:rPr>
              <a:t> </a:t>
            </a:r>
            <a:r>
              <a:rPr lang="pt-BR" sz="2200" dirty="0" smtClean="0">
                <a:solidFill>
                  <a:schemeClr val="bg1">
                    <a:lumMod val="75000"/>
                  </a:schemeClr>
                </a:solidFill>
              </a:rPr>
              <a:t>Missão</a:t>
            </a:r>
            <a:endParaRPr lang="pt-BR" sz="2200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  <a:buFont typeface="Arial"/>
              <a:buAutoNum type="arabicPeriod"/>
              <a:tabLst>
                <a:tab pos="355600" algn="l"/>
              </a:tabLst>
            </a:pPr>
            <a:r>
              <a:rPr lang="pt-BR" sz="2200" dirty="0" smtClean="0">
                <a:solidFill>
                  <a:schemeClr val="bg1">
                    <a:lumMod val="75000"/>
                  </a:schemeClr>
                </a:solidFill>
              </a:rPr>
              <a:t> IAFN</a:t>
            </a:r>
            <a:endParaRPr lang="pt-BR" sz="2200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pt-BR" sz="2200" dirty="0" smtClean="0">
                <a:solidFill>
                  <a:schemeClr val="bg1">
                    <a:lumMod val="75000"/>
                  </a:schemeClr>
                </a:solidFill>
              </a:rPr>
              <a:t> Infrações </a:t>
            </a:r>
            <a:r>
              <a:rPr lang="pt-BR" sz="2200" dirty="0" smtClean="0">
                <a:solidFill>
                  <a:schemeClr val="bg1">
                    <a:lumMod val="75000"/>
                  </a:schemeClr>
                </a:solidFill>
              </a:rPr>
              <a:t>constatadas pela LESTA</a:t>
            </a:r>
            <a:endParaRPr lang="pt-BR" sz="2200" dirty="0" smtClean="0">
              <a:solidFill>
                <a:srgbClr val="FF0000"/>
              </a:solidFill>
              <a:ea typeface="Arial"/>
            </a:endParaRPr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pt-BR" sz="2200" dirty="0" smtClean="0">
                <a:solidFill>
                  <a:srgbClr val="FF0000"/>
                </a:solidFill>
                <a:ea typeface="Arial"/>
              </a:rPr>
              <a:t> Infrações constatadas pela Lei nº 9.966/00</a:t>
            </a:r>
          </a:p>
          <a:p>
            <a:pPr>
              <a:lnSpc>
                <a:spcPct val="150000"/>
              </a:lnSpc>
              <a:buFont typeface="Arial"/>
              <a:buAutoNum type="arabicPeriod"/>
            </a:pPr>
            <a:endParaRPr lang="pt-BR" sz="2200" dirty="0" smtClean="0">
              <a:solidFill>
                <a:srgbClr val="000066"/>
              </a:solidFill>
              <a:latin typeface="Arial"/>
            </a:endParaRPr>
          </a:p>
          <a:p>
            <a:pPr>
              <a:lnSpc>
                <a:spcPct val="150000"/>
              </a:lnSpc>
            </a:pPr>
            <a:endParaRPr lang="pt-BR" sz="2200" dirty="0" smtClean="0">
              <a:solidFill>
                <a:srgbClr val="000066"/>
              </a:solidFill>
              <a:latin typeface="Arial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8882090" y="6357958"/>
            <a:ext cx="78581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ED51FD9-0B93-458E-BAC9-DD7682927DBD}" type="slidenum">
              <a:rPr lang="pt-BR" sz="1050" smtClean="0">
                <a:solidFill>
                  <a:schemeClr val="tx1"/>
                </a:solidFill>
              </a:rPr>
              <a:pPr/>
              <a:t>14</a:t>
            </a:fld>
            <a:r>
              <a:rPr lang="pt-BR" sz="1050" dirty="0" smtClean="0">
                <a:solidFill>
                  <a:schemeClr val="tx1"/>
                </a:solidFill>
              </a:rPr>
              <a:t> de </a:t>
            </a:r>
            <a:r>
              <a:rPr lang="pt-BR" sz="1050" dirty="0" smtClean="0"/>
              <a:t>20</a:t>
            </a:r>
            <a:endParaRPr lang="pt-BR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>
              <a:lnSpc>
                <a:spcPct val="150000"/>
              </a:lnSpc>
            </a:pPr>
            <a:r>
              <a:rPr lang="pt-BR" sz="2800" b="1" kern="1200" dirty="0">
                <a:solidFill>
                  <a:srgbClr val="002060"/>
                </a:solidFill>
                <a:latin typeface="Arial"/>
                <a:ea typeface="Arial"/>
              </a:rPr>
              <a:t>Infrações </a:t>
            </a:r>
            <a:r>
              <a:rPr lang="pt-BR" sz="2800" b="1" kern="1200" dirty="0" smtClean="0">
                <a:solidFill>
                  <a:srgbClr val="002060"/>
                </a:solidFill>
                <a:latin typeface="Arial"/>
                <a:ea typeface="Arial"/>
              </a:rPr>
              <a:t>à Lei </a:t>
            </a:r>
            <a:r>
              <a:rPr lang="pt-BR" sz="2800" b="1" kern="1200" dirty="0">
                <a:solidFill>
                  <a:srgbClr val="002060"/>
                </a:solidFill>
                <a:latin typeface="Arial"/>
                <a:ea typeface="Arial"/>
              </a:rPr>
              <a:t>do Óleo</a:t>
            </a:r>
            <a:endParaRPr lang="en-US" sz="2800" b="1" kern="1200" dirty="0">
              <a:solidFill>
                <a:srgbClr val="002060"/>
              </a:solidFill>
              <a:latin typeface="Arial"/>
              <a:ea typeface="Arial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23844" y="2028906"/>
            <a:ext cx="88583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As </a:t>
            </a:r>
            <a:r>
              <a:rPr lang="pt-BR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infrações atinentes à Lei do Óleo, constatadas durante a realização do IAFN, serão processadas em </a:t>
            </a:r>
            <a:r>
              <a:rPr lang="pt-B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paralelo</a:t>
            </a:r>
            <a:r>
              <a:rPr lang="pt-BR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à realização do IAFN</a:t>
            </a:r>
            <a:r>
              <a:rPr lang="pt-BR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pt-BR" sz="2400" b="0" dirty="0"/>
          </a:p>
        </p:txBody>
      </p:sp>
      <p:sp>
        <p:nvSpPr>
          <p:cNvPr id="7" name="CaixaDeTexto 6"/>
          <p:cNvSpPr txBox="1"/>
          <p:nvPr/>
        </p:nvSpPr>
        <p:spPr>
          <a:xfrm>
            <a:off x="8882090" y="6357958"/>
            <a:ext cx="78581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ED51FD9-0B93-458E-BAC9-DD7682927DBD}" type="slidenum">
              <a:rPr lang="pt-BR" sz="1050" smtClean="0">
                <a:solidFill>
                  <a:schemeClr val="tx1"/>
                </a:solidFill>
              </a:rPr>
              <a:pPr/>
              <a:t>15</a:t>
            </a:fld>
            <a:r>
              <a:rPr lang="pt-BR" sz="1050" dirty="0" smtClean="0">
                <a:solidFill>
                  <a:schemeClr val="tx1"/>
                </a:solidFill>
              </a:rPr>
              <a:t> de </a:t>
            </a:r>
            <a:r>
              <a:rPr lang="pt-BR" sz="1050" dirty="0" smtClean="0"/>
              <a:t>20</a:t>
            </a:r>
            <a:endParaRPr lang="pt-BR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>
              <a:lnSpc>
                <a:spcPct val="150000"/>
              </a:lnSpc>
            </a:pPr>
            <a:r>
              <a:rPr lang="pt-BR" sz="2800" b="1" kern="1200" dirty="0" smtClean="0">
                <a:solidFill>
                  <a:srgbClr val="002060"/>
                </a:solidFill>
                <a:latin typeface="Arial"/>
                <a:ea typeface="Arial"/>
              </a:rPr>
              <a:t>Infrações </a:t>
            </a:r>
            <a:r>
              <a:rPr lang="pt-BR" sz="2800" b="1" kern="1200" dirty="0" smtClean="0">
                <a:solidFill>
                  <a:srgbClr val="002060"/>
                </a:solidFill>
                <a:latin typeface="Arial"/>
                <a:ea typeface="Arial"/>
              </a:rPr>
              <a:t>à Lei </a:t>
            </a:r>
            <a:r>
              <a:rPr lang="pt-BR" sz="2800" b="1" kern="1200" dirty="0" smtClean="0">
                <a:solidFill>
                  <a:srgbClr val="002060"/>
                </a:solidFill>
                <a:latin typeface="Arial"/>
                <a:ea typeface="Arial"/>
              </a:rPr>
              <a:t>do Óleo</a:t>
            </a:r>
            <a:endParaRPr lang="en-US" sz="2800" b="1" kern="1200" dirty="0">
              <a:solidFill>
                <a:srgbClr val="002060"/>
              </a:solidFill>
              <a:latin typeface="Arial"/>
              <a:ea typeface="Arial"/>
              <a:cs typeface="+mn-cs"/>
            </a:endParaRPr>
          </a:p>
        </p:txBody>
      </p:sp>
      <p:sp>
        <p:nvSpPr>
          <p:cNvPr id="17" name="Fluxograma: Processo 16"/>
          <p:cNvSpPr/>
          <p:nvPr/>
        </p:nvSpPr>
        <p:spPr>
          <a:xfrm>
            <a:off x="238092" y="1428736"/>
            <a:ext cx="2143140" cy="100013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Constatada Poluição Hídrica </a:t>
            </a:r>
          </a:p>
          <a:p>
            <a:pPr algn="ctr"/>
            <a:endParaRPr lang="pt-BR" dirty="0"/>
          </a:p>
        </p:txBody>
      </p:sp>
      <p:cxnSp>
        <p:nvCxnSpPr>
          <p:cNvPr id="19" name="Conector de seta reta 18"/>
          <p:cNvCxnSpPr/>
          <p:nvPr/>
        </p:nvCxnSpPr>
        <p:spPr>
          <a:xfrm rot="16200000" flipH="1">
            <a:off x="934612" y="2553885"/>
            <a:ext cx="285753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uxograma: Dados 22"/>
          <p:cNvSpPr/>
          <p:nvPr/>
        </p:nvSpPr>
        <p:spPr>
          <a:xfrm>
            <a:off x="238092" y="2786058"/>
            <a:ext cx="1571636" cy="71438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Notifica o infrator</a:t>
            </a:r>
          </a:p>
        </p:txBody>
      </p:sp>
      <p:sp>
        <p:nvSpPr>
          <p:cNvPr id="24" name="Fluxograma: Decisão 23"/>
          <p:cNvSpPr/>
          <p:nvPr/>
        </p:nvSpPr>
        <p:spPr>
          <a:xfrm>
            <a:off x="2952736" y="5000636"/>
            <a:ext cx="1357322" cy="785818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Aceita</a:t>
            </a:r>
            <a:endParaRPr lang="pt-BR" sz="1400" dirty="0"/>
          </a:p>
        </p:txBody>
      </p:sp>
      <p:cxnSp>
        <p:nvCxnSpPr>
          <p:cNvPr id="26" name="Conector de seta reta 25"/>
          <p:cNvCxnSpPr/>
          <p:nvPr/>
        </p:nvCxnSpPr>
        <p:spPr>
          <a:xfrm>
            <a:off x="1809728" y="5429264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luxograma: Dados 26"/>
          <p:cNvSpPr/>
          <p:nvPr/>
        </p:nvSpPr>
        <p:spPr>
          <a:xfrm>
            <a:off x="238092" y="5143512"/>
            <a:ext cx="1643074" cy="1214446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/>
              <a:t>(1ª) Entrega a Defesa</a:t>
            </a:r>
            <a:endParaRPr lang="pt-BR" sz="1600" dirty="0"/>
          </a:p>
        </p:txBody>
      </p:sp>
      <p:sp>
        <p:nvSpPr>
          <p:cNvPr id="32" name="Fluxograma: Dados 31"/>
          <p:cNvSpPr/>
          <p:nvPr/>
        </p:nvSpPr>
        <p:spPr>
          <a:xfrm>
            <a:off x="2666984" y="3929066"/>
            <a:ext cx="1714512" cy="642942"/>
          </a:xfrm>
          <a:prstGeom prst="flowChartInputOutp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tx1"/>
                </a:solidFill>
              </a:rPr>
              <a:t>Abre o AI</a:t>
            </a:r>
          </a:p>
        </p:txBody>
      </p:sp>
      <p:cxnSp>
        <p:nvCxnSpPr>
          <p:cNvPr id="51" name="Conector de seta reta 50"/>
          <p:cNvCxnSpPr>
            <a:stCxn id="48" idx="2"/>
            <a:endCxn id="62" idx="0"/>
          </p:cNvCxnSpPr>
          <p:nvPr/>
        </p:nvCxnSpPr>
        <p:spPr>
          <a:xfrm rot="5400000">
            <a:off x="5131595" y="3214686"/>
            <a:ext cx="15716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luxograma: Processo 51"/>
          <p:cNvSpPr/>
          <p:nvPr/>
        </p:nvSpPr>
        <p:spPr>
          <a:xfrm>
            <a:off x="309530" y="4071942"/>
            <a:ext cx="1571636" cy="64294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Entrega a notificação</a:t>
            </a:r>
            <a:endParaRPr lang="pt-BR" dirty="0"/>
          </a:p>
        </p:txBody>
      </p:sp>
      <p:cxnSp>
        <p:nvCxnSpPr>
          <p:cNvPr id="53" name="Conector de seta reta 52"/>
          <p:cNvCxnSpPr/>
          <p:nvPr/>
        </p:nvCxnSpPr>
        <p:spPr>
          <a:xfrm rot="5400000">
            <a:off x="810390" y="378539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de seta reta 53"/>
          <p:cNvCxnSpPr>
            <a:stCxn id="24" idx="3"/>
          </p:cNvCxnSpPr>
          <p:nvPr/>
        </p:nvCxnSpPr>
        <p:spPr>
          <a:xfrm flipV="1">
            <a:off x="4310058" y="4643448"/>
            <a:ext cx="857256" cy="7500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de seta reta 57"/>
          <p:cNvCxnSpPr>
            <a:stCxn id="24" idx="0"/>
          </p:cNvCxnSpPr>
          <p:nvPr/>
        </p:nvCxnSpPr>
        <p:spPr>
          <a:xfrm rot="5400000" flipH="1" flipV="1">
            <a:off x="3434943" y="4768462"/>
            <a:ext cx="428628" cy="357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luxograma: Processo alternativo 61"/>
          <p:cNvSpPr/>
          <p:nvPr/>
        </p:nvSpPr>
        <p:spPr>
          <a:xfrm>
            <a:off x="5167314" y="4000504"/>
            <a:ext cx="1500198" cy="714380"/>
          </a:xfrm>
          <a:prstGeom prst="flowChartAlternate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Arquivo</a:t>
            </a:r>
            <a:endParaRPr lang="pt-BR" dirty="0"/>
          </a:p>
        </p:txBody>
      </p:sp>
      <p:sp>
        <p:nvSpPr>
          <p:cNvPr id="64" name="Fluxograma: Processo 63"/>
          <p:cNvSpPr/>
          <p:nvPr/>
        </p:nvSpPr>
        <p:spPr>
          <a:xfrm>
            <a:off x="7524768" y="1500174"/>
            <a:ext cx="1643074" cy="78581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Julgamento</a:t>
            </a:r>
            <a:endParaRPr lang="pt-BR" dirty="0"/>
          </a:p>
        </p:txBody>
      </p:sp>
      <p:sp>
        <p:nvSpPr>
          <p:cNvPr id="65" name="CaixaDeTexto 64"/>
          <p:cNvSpPr txBox="1"/>
          <p:nvPr/>
        </p:nvSpPr>
        <p:spPr>
          <a:xfrm>
            <a:off x="2881298" y="4643446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Não</a:t>
            </a:r>
            <a:endParaRPr lang="pt-BR" b="1" dirty="0"/>
          </a:p>
        </p:txBody>
      </p:sp>
      <p:sp>
        <p:nvSpPr>
          <p:cNvPr id="66" name="CaixaDeTexto 65"/>
          <p:cNvSpPr txBox="1"/>
          <p:nvPr/>
        </p:nvSpPr>
        <p:spPr>
          <a:xfrm>
            <a:off x="4595810" y="4988494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Sim</a:t>
            </a:r>
            <a:endParaRPr lang="pt-BR" b="1" dirty="0"/>
          </a:p>
        </p:txBody>
      </p:sp>
      <p:sp>
        <p:nvSpPr>
          <p:cNvPr id="33" name="Fluxograma: Processo 32"/>
          <p:cNvSpPr/>
          <p:nvPr/>
        </p:nvSpPr>
        <p:spPr>
          <a:xfrm>
            <a:off x="2809860" y="1500174"/>
            <a:ext cx="1714512" cy="71438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(2ª) Entrega a Defesa</a:t>
            </a:r>
            <a:endParaRPr lang="pt-BR" dirty="0"/>
          </a:p>
        </p:txBody>
      </p:sp>
      <p:sp>
        <p:nvSpPr>
          <p:cNvPr id="37" name="Fluxograma: Dados 36"/>
          <p:cNvSpPr/>
          <p:nvPr/>
        </p:nvSpPr>
        <p:spPr>
          <a:xfrm>
            <a:off x="2666984" y="2714620"/>
            <a:ext cx="1643074" cy="71438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Comunica ao Infrator</a:t>
            </a:r>
          </a:p>
        </p:txBody>
      </p:sp>
      <p:cxnSp>
        <p:nvCxnSpPr>
          <p:cNvPr id="41" name="Conector de seta reta 40"/>
          <p:cNvCxnSpPr>
            <a:stCxn id="32" idx="1"/>
          </p:cNvCxnSpPr>
          <p:nvPr/>
        </p:nvCxnSpPr>
        <p:spPr>
          <a:xfrm rot="5400000" flipH="1" flipV="1">
            <a:off x="3309927" y="3714751"/>
            <a:ext cx="428628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de seta reta 46"/>
          <p:cNvCxnSpPr/>
          <p:nvPr/>
        </p:nvCxnSpPr>
        <p:spPr>
          <a:xfrm>
            <a:off x="4524372" y="1857364"/>
            <a:ext cx="71438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luxograma: Decisão 47"/>
          <p:cNvSpPr/>
          <p:nvPr/>
        </p:nvSpPr>
        <p:spPr>
          <a:xfrm>
            <a:off x="5310190" y="1428736"/>
            <a:ext cx="1214446" cy="100013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Aceita</a:t>
            </a:r>
            <a:endParaRPr lang="pt-BR" sz="1200" dirty="0"/>
          </a:p>
        </p:txBody>
      </p:sp>
      <p:sp>
        <p:nvSpPr>
          <p:cNvPr id="56" name="CaixaDeTexto 55"/>
          <p:cNvSpPr txBox="1"/>
          <p:nvPr/>
        </p:nvSpPr>
        <p:spPr>
          <a:xfrm>
            <a:off x="5310190" y="2714620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Sim</a:t>
            </a:r>
            <a:endParaRPr lang="pt-BR" b="1" dirty="0"/>
          </a:p>
        </p:txBody>
      </p:sp>
      <p:sp>
        <p:nvSpPr>
          <p:cNvPr id="69" name="CaixaDeTexto 68"/>
          <p:cNvSpPr txBox="1"/>
          <p:nvPr/>
        </p:nvSpPr>
        <p:spPr>
          <a:xfrm>
            <a:off x="6667512" y="1559470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Não</a:t>
            </a:r>
            <a:endParaRPr lang="pt-BR" b="1" dirty="0"/>
          </a:p>
        </p:txBody>
      </p:sp>
      <p:cxnSp>
        <p:nvCxnSpPr>
          <p:cNvPr id="72" name="Conector de seta reta 71"/>
          <p:cNvCxnSpPr/>
          <p:nvPr/>
        </p:nvCxnSpPr>
        <p:spPr>
          <a:xfrm rot="5400000">
            <a:off x="8238354" y="3643314"/>
            <a:ext cx="42942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Fluxograma: Dados 72"/>
          <p:cNvSpPr/>
          <p:nvPr/>
        </p:nvSpPr>
        <p:spPr>
          <a:xfrm>
            <a:off x="7453330" y="2786058"/>
            <a:ext cx="1785950" cy="71438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Comunica ao infrator</a:t>
            </a:r>
          </a:p>
        </p:txBody>
      </p:sp>
      <p:cxnSp>
        <p:nvCxnSpPr>
          <p:cNvPr id="75" name="Conector de seta reta 74"/>
          <p:cNvCxnSpPr/>
          <p:nvPr/>
        </p:nvCxnSpPr>
        <p:spPr>
          <a:xfrm rot="5400000">
            <a:off x="8132785" y="2536025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Fluxograma: Processo 79"/>
          <p:cNvSpPr/>
          <p:nvPr/>
        </p:nvSpPr>
        <p:spPr>
          <a:xfrm>
            <a:off x="7453330" y="3929066"/>
            <a:ext cx="1857388" cy="78581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Entrega do Recurso  ao Diretor de Portos e Costas</a:t>
            </a:r>
            <a:endParaRPr lang="pt-BR" sz="1400" dirty="0"/>
          </a:p>
        </p:txBody>
      </p:sp>
      <p:sp>
        <p:nvSpPr>
          <p:cNvPr id="82" name="Fluxograma: Decisão 81"/>
          <p:cNvSpPr/>
          <p:nvPr/>
        </p:nvSpPr>
        <p:spPr>
          <a:xfrm>
            <a:off x="7881958" y="5286364"/>
            <a:ext cx="1214446" cy="78584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Aceita</a:t>
            </a:r>
            <a:endParaRPr lang="pt-BR" sz="1200" dirty="0"/>
          </a:p>
        </p:txBody>
      </p:sp>
      <p:cxnSp>
        <p:nvCxnSpPr>
          <p:cNvPr id="83" name="Conector de seta reta 82"/>
          <p:cNvCxnSpPr>
            <a:endCxn id="82" idx="0"/>
          </p:cNvCxnSpPr>
          <p:nvPr/>
        </p:nvCxnSpPr>
        <p:spPr>
          <a:xfrm rot="16200000" flipH="1">
            <a:off x="8221299" y="5018482"/>
            <a:ext cx="500044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CaixaDeTexto 85"/>
          <p:cNvSpPr txBox="1"/>
          <p:nvPr/>
        </p:nvSpPr>
        <p:spPr>
          <a:xfrm>
            <a:off x="6810388" y="4988494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Sim</a:t>
            </a:r>
            <a:endParaRPr lang="pt-BR" b="1" dirty="0"/>
          </a:p>
        </p:txBody>
      </p:sp>
      <p:sp>
        <p:nvSpPr>
          <p:cNvPr id="87" name="CaixaDeTexto 86"/>
          <p:cNvSpPr txBox="1"/>
          <p:nvPr/>
        </p:nvSpPr>
        <p:spPr>
          <a:xfrm>
            <a:off x="7239016" y="6060064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Não</a:t>
            </a:r>
            <a:endParaRPr lang="pt-BR" b="1" dirty="0"/>
          </a:p>
        </p:txBody>
      </p:sp>
      <p:cxnSp>
        <p:nvCxnSpPr>
          <p:cNvPr id="91" name="Conector de seta reta 90"/>
          <p:cNvCxnSpPr>
            <a:stCxn id="82" idx="1"/>
            <a:endCxn id="62" idx="3"/>
          </p:cNvCxnSpPr>
          <p:nvPr/>
        </p:nvCxnSpPr>
        <p:spPr>
          <a:xfrm rot="10800000">
            <a:off x="6667512" y="4357695"/>
            <a:ext cx="1214446" cy="13215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Conector de seta reta 136"/>
          <p:cNvCxnSpPr>
            <a:stCxn id="52" idx="2"/>
          </p:cNvCxnSpPr>
          <p:nvPr/>
        </p:nvCxnSpPr>
        <p:spPr>
          <a:xfrm rot="5400000">
            <a:off x="881034" y="492919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Conector de seta reta 140"/>
          <p:cNvCxnSpPr/>
          <p:nvPr/>
        </p:nvCxnSpPr>
        <p:spPr>
          <a:xfrm rot="5400000" flipH="1" flipV="1">
            <a:off x="3167051" y="2500305"/>
            <a:ext cx="428628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ector de seta reta 147"/>
          <p:cNvCxnSpPr>
            <a:stCxn id="48" idx="3"/>
          </p:cNvCxnSpPr>
          <p:nvPr/>
        </p:nvCxnSpPr>
        <p:spPr>
          <a:xfrm>
            <a:off x="6524636" y="1928802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ector de seta reta 154"/>
          <p:cNvCxnSpPr>
            <a:stCxn id="82" idx="2"/>
            <a:endCxn id="156" idx="5"/>
          </p:cNvCxnSpPr>
          <p:nvPr/>
        </p:nvCxnSpPr>
        <p:spPr>
          <a:xfrm rot="5400000">
            <a:off x="7635497" y="5218522"/>
            <a:ext cx="1588" cy="17073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Fluxograma: Dados 155"/>
          <p:cNvSpPr/>
          <p:nvPr/>
        </p:nvSpPr>
        <p:spPr>
          <a:xfrm>
            <a:off x="5238752" y="5715016"/>
            <a:ext cx="1714512" cy="71438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Comunica ao Infrator</a:t>
            </a:r>
          </a:p>
        </p:txBody>
      </p:sp>
      <p:cxnSp>
        <p:nvCxnSpPr>
          <p:cNvPr id="162" name="Conector de seta reta 161"/>
          <p:cNvCxnSpPr>
            <a:endCxn id="62" idx="2"/>
          </p:cNvCxnSpPr>
          <p:nvPr/>
        </p:nvCxnSpPr>
        <p:spPr>
          <a:xfrm rot="16200000" flipV="1">
            <a:off x="5470926" y="5161371"/>
            <a:ext cx="928694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ixaDeTexto 42"/>
          <p:cNvSpPr txBox="1"/>
          <p:nvPr/>
        </p:nvSpPr>
        <p:spPr>
          <a:xfrm>
            <a:off x="8882090" y="6357958"/>
            <a:ext cx="78581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ED51FD9-0B93-458E-BAC9-DD7682927DBD}" type="slidenum">
              <a:rPr lang="pt-BR" sz="1050" smtClean="0">
                <a:solidFill>
                  <a:schemeClr val="tx1"/>
                </a:solidFill>
              </a:rPr>
              <a:pPr/>
              <a:t>16</a:t>
            </a:fld>
            <a:r>
              <a:rPr lang="pt-BR" sz="1050" dirty="0" smtClean="0">
                <a:solidFill>
                  <a:schemeClr val="tx1"/>
                </a:solidFill>
              </a:rPr>
              <a:t> de </a:t>
            </a:r>
            <a:r>
              <a:rPr lang="pt-BR" sz="1050" dirty="0" smtClean="0"/>
              <a:t>20</a:t>
            </a:r>
            <a:endParaRPr lang="pt-BR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ustomShape 1"/>
          <p:cNvSpPr/>
          <p:nvPr/>
        </p:nvSpPr>
        <p:spPr>
          <a:xfrm>
            <a:off x="720360" y="3140280"/>
            <a:ext cx="8509680" cy="1928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50000"/>
              </a:lnSpc>
            </a:pPr>
            <a:r>
              <a:rPr lang="pt-BR" sz="3600" b="1" dirty="0">
                <a:solidFill>
                  <a:srgbClr val="002060"/>
                </a:solidFill>
                <a:latin typeface="Arial"/>
                <a:ea typeface="Arial"/>
              </a:rPr>
              <a:t>Considerações finais</a:t>
            </a:r>
            <a:endParaRPr/>
          </a:p>
        </p:txBody>
      </p:sp>
      <p:sp>
        <p:nvSpPr>
          <p:cNvPr id="4" name="CaixaDeTexto 3"/>
          <p:cNvSpPr txBox="1"/>
          <p:nvPr/>
        </p:nvSpPr>
        <p:spPr>
          <a:xfrm>
            <a:off x="8882090" y="6357958"/>
            <a:ext cx="78581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ED51FD9-0B93-458E-BAC9-DD7682927DBD}" type="slidenum">
              <a:rPr lang="pt-BR" sz="1050" smtClean="0">
                <a:solidFill>
                  <a:schemeClr val="tx1"/>
                </a:solidFill>
              </a:rPr>
              <a:pPr/>
              <a:t>17</a:t>
            </a:fld>
            <a:r>
              <a:rPr lang="pt-BR" sz="1050" dirty="0" smtClean="0">
                <a:solidFill>
                  <a:schemeClr val="tx1"/>
                </a:solidFill>
              </a:rPr>
              <a:t> de </a:t>
            </a:r>
            <a:r>
              <a:rPr lang="pt-BR" sz="1050" dirty="0" smtClean="0"/>
              <a:t>20</a:t>
            </a:r>
            <a:endParaRPr lang="pt-BR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012260"/>
          </a:xfrm>
        </p:spPr>
        <p:txBody>
          <a:bodyPr/>
          <a:lstStyle/>
          <a:p>
            <a:pPr algn="ctr" rtl="0">
              <a:lnSpc>
                <a:spcPct val="150000"/>
              </a:lnSpc>
            </a:pPr>
            <a:r>
              <a:rPr lang="pt-BR" sz="2800" b="1" kern="1200" dirty="0" smtClean="0">
                <a:solidFill>
                  <a:srgbClr val="002060"/>
                </a:solidFill>
                <a:latin typeface="Arial"/>
                <a:ea typeface="Arial"/>
              </a:rPr>
              <a:t>IAFN</a:t>
            </a:r>
            <a:endParaRPr lang="en-US" sz="2800" b="1" kern="1200" dirty="0">
              <a:solidFill>
                <a:srgbClr val="002060"/>
              </a:solidFill>
              <a:latin typeface="Arial"/>
              <a:ea typeface="Arial"/>
              <a:cs typeface="+mn-cs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23844" y="1428737"/>
            <a:ext cx="885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rgbClr val="000066"/>
                </a:solidFill>
                <a:latin typeface="Arial" pitchFamily="34" charset="0"/>
                <a:ea typeface="Arial"/>
                <a:cs typeface="Arial" pitchFamily="34" charset="0"/>
              </a:rPr>
              <a:t>ESTATÍSTICAS</a:t>
            </a:r>
            <a:r>
              <a:rPr lang="pt-BR" sz="1600" dirty="0" smtClean="0">
                <a:solidFill>
                  <a:srgbClr val="000066"/>
                </a:solidFill>
                <a:latin typeface="Arial" pitchFamily="34" charset="0"/>
                <a:ea typeface="Arial"/>
                <a:cs typeface="Arial" pitchFamily="34" charset="0"/>
              </a:rPr>
              <a:t> </a:t>
            </a:r>
          </a:p>
        </p:txBody>
      </p:sp>
      <p:graphicFrame>
        <p:nvGraphicFramePr>
          <p:cNvPr id="4" name="Group 165"/>
          <p:cNvGraphicFramePr>
            <a:graphicFrameLocks noGrp="1"/>
          </p:cNvGraphicFramePr>
          <p:nvPr/>
        </p:nvGraphicFramePr>
        <p:xfrm>
          <a:off x="1095347" y="2285992"/>
          <a:ext cx="7643866" cy="2766724"/>
        </p:xfrm>
        <a:graphic>
          <a:graphicData uri="http://schemas.openxmlformats.org/drawingml/2006/table">
            <a:tbl>
              <a:tblPr/>
              <a:tblGrid>
                <a:gridCol w="2291727"/>
                <a:gridCol w="841570"/>
                <a:gridCol w="841569"/>
                <a:gridCol w="841570"/>
                <a:gridCol w="841569"/>
                <a:gridCol w="841570"/>
                <a:gridCol w="1144291"/>
              </a:tblGrid>
              <a:tr h="7143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ANO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2012</a:t>
                      </a:r>
                      <a:endParaRPr kumimoji="0" lang="pt-B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2013</a:t>
                      </a:r>
                      <a:endParaRPr kumimoji="0" lang="pt-B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2014</a:t>
                      </a:r>
                      <a:endParaRPr kumimoji="0" lang="pt-B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2015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2016</a:t>
                      </a:r>
                      <a:endParaRPr kumimoji="0" lang="pt-B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2017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(até 10Mai)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IAFN - </a:t>
                      </a:r>
                      <a:r>
                        <a:rPr kumimoji="0" lang="pt-B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</a:rPr>
                        <a:t>CPRJ</a:t>
                      </a:r>
                      <a:endParaRPr kumimoji="0" lang="pt-BR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46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70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62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57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74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04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IAFN - </a:t>
                      </a:r>
                      <a:r>
                        <a:rPr kumimoji="0" lang="pt-B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</a:rPr>
                        <a:t>AG</a:t>
                      </a:r>
                      <a:endParaRPr kumimoji="0" lang="pt-BR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75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TOTAL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69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90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81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93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8882090" y="6357958"/>
            <a:ext cx="78581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ED51FD9-0B93-458E-BAC9-DD7682927DBD}" type="slidenum">
              <a:rPr lang="pt-BR" sz="1050" smtClean="0">
                <a:solidFill>
                  <a:schemeClr val="tx1"/>
                </a:solidFill>
              </a:rPr>
              <a:pPr/>
              <a:t>18</a:t>
            </a:fld>
            <a:r>
              <a:rPr lang="pt-BR" sz="1050" dirty="0" smtClean="0">
                <a:solidFill>
                  <a:schemeClr val="tx1"/>
                </a:solidFill>
              </a:rPr>
              <a:t> de </a:t>
            </a:r>
            <a:r>
              <a:rPr lang="pt-BR" sz="1050" dirty="0" smtClean="0"/>
              <a:t>20</a:t>
            </a:r>
            <a:endParaRPr lang="pt-BR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720360" y="3140280"/>
            <a:ext cx="8509680" cy="1928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50000"/>
              </a:lnSpc>
            </a:pPr>
            <a:r>
              <a:rPr lang="pt-BR" sz="3600" b="1">
                <a:solidFill>
                  <a:srgbClr val="002060"/>
                </a:solidFill>
                <a:latin typeface="Arial"/>
                <a:ea typeface="Arial"/>
              </a:rPr>
              <a:t>Obrigado!</a:t>
            </a:r>
            <a:endParaRPr/>
          </a:p>
        </p:txBody>
      </p:sp>
      <p:sp>
        <p:nvSpPr>
          <p:cNvPr id="78" name="CustomShape 2"/>
          <p:cNvSpPr/>
          <p:nvPr/>
        </p:nvSpPr>
        <p:spPr>
          <a:xfrm>
            <a:off x="8739360" y="6357960"/>
            <a:ext cx="713880" cy="409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720360" y="3140280"/>
            <a:ext cx="8509680" cy="1928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50000"/>
              </a:lnSpc>
            </a:pPr>
            <a:r>
              <a:rPr lang="pt-BR" sz="3600" b="1" dirty="0">
                <a:solidFill>
                  <a:srgbClr val="002060"/>
                </a:solidFill>
                <a:latin typeface="Arial"/>
                <a:ea typeface="Arial"/>
              </a:rPr>
              <a:t>Introdução</a:t>
            </a:r>
            <a:endParaRPr/>
          </a:p>
        </p:txBody>
      </p:sp>
      <p:sp>
        <p:nvSpPr>
          <p:cNvPr id="46" name="CustomShape 2"/>
          <p:cNvSpPr/>
          <p:nvPr/>
        </p:nvSpPr>
        <p:spPr>
          <a:xfrm>
            <a:off x="8739360" y="6357960"/>
            <a:ext cx="642600" cy="409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4" name="CaixaDeTexto 3"/>
          <p:cNvSpPr txBox="1"/>
          <p:nvPr/>
        </p:nvSpPr>
        <p:spPr>
          <a:xfrm>
            <a:off x="9024966" y="6357958"/>
            <a:ext cx="64294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ED51FD9-0B93-458E-BAC9-DD7682927DBD}" type="slidenum">
              <a:rPr lang="pt-BR" sz="1050" smtClean="0">
                <a:solidFill>
                  <a:schemeClr val="tx1"/>
                </a:solidFill>
              </a:rPr>
              <a:pPr/>
              <a:t>2</a:t>
            </a:fld>
            <a:r>
              <a:rPr lang="pt-BR" sz="1050" dirty="0" smtClean="0">
                <a:solidFill>
                  <a:schemeClr val="tx1"/>
                </a:solidFill>
              </a:rPr>
              <a:t> de </a:t>
            </a:r>
            <a:r>
              <a:rPr lang="pt-BR" sz="1050" dirty="0" smtClean="0"/>
              <a:t>20</a:t>
            </a:r>
            <a:endParaRPr lang="pt-BR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7"/>
          <p:cNvPicPr/>
          <p:nvPr/>
        </p:nvPicPr>
        <p:blipFill>
          <a:blip r:embed="rId3"/>
          <a:stretch>
            <a:fillRect/>
          </a:stretch>
        </p:blipFill>
        <p:spPr>
          <a:xfrm>
            <a:off x="4024440" y="1633680"/>
            <a:ext cx="2166120" cy="2698560"/>
          </a:xfrm>
          <a:prstGeom prst="rect">
            <a:avLst/>
          </a:prstGeom>
          <a:ln>
            <a:noFill/>
          </a:ln>
        </p:spPr>
      </p:pic>
      <p:sp>
        <p:nvSpPr>
          <p:cNvPr id="44" name="CustomShape 1"/>
          <p:cNvSpPr/>
          <p:nvPr/>
        </p:nvSpPr>
        <p:spPr>
          <a:xfrm>
            <a:off x="793440" y="5403240"/>
            <a:ext cx="8446680" cy="736560"/>
          </a:xfrm>
          <a:prstGeom prst="rect">
            <a:avLst/>
          </a:prstGeom>
          <a:solidFill>
            <a:srgbClr val="000066"/>
          </a:solidFill>
          <a:ln w="57240">
            <a:solidFill>
              <a:srgbClr val="CC9900"/>
            </a:solidFill>
            <a:miter/>
          </a:ln>
        </p:spPr>
        <p:txBody>
          <a:bodyPr lIns="90000" tIns="91440" rIns="90000" bIns="91440"/>
          <a:lstStyle/>
          <a:p>
            <a:pPr algn="ctr">
              <a:lnSpc>
                <a:spcPct val="100000"/>
              </a:lnSpc>
            </a:pPr>
            <a:r>
              <a:rPr lang="pt-BR" sz="2800" dirty="0" smtClean="0">
                <a:solidFill>
                  <a:srgbClr val="FFCC00"/>
                </a:solidFill>
                <a:ea typeface="Arial"/>
              </a:rPr>
              <a:t>CAPITANIA DOS PORTOS DO RIO DE JANEIRO</a:t>
            </a:r>
            <a:endParaRPr lang="pt-BR" sz="2800" dirty="0" smtClean="0"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805014" y="4400564"/>
            <a:ext cx="6934200" cy="1028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/>
          <a:lstStyle/>
          <a:p>
            <a:pPr algn="ctr" hangingPunct="1">
              <a:lnSpc>
                <a:spcPct val="100000"/>
              </a:lnSpc>
              <a:spcBef>
                <a:spcPts val="6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Orientar, Instruir e Fiscalizar. </a:t>
            </a:r>
          </a:p>
          <a:p>
            <a:pPr algn="ctr" hangingPunct="1">
              <a:lnSpc>
                <a:spcPct val="100000"/>
              </a:lnSpc>
              <a:spcBef>
                <a:spcPts val="6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Tudo pela segurança de quem vai navegar.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809596" y="428604"/>
            <a:ext cx="8543160" cy="585791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50000"/>
              </a:lnSpc>
            </a:pPr>
            <a:r>
              <a:rPr lang="pt-BR" sz="2800" b="1" dirty="0">
                <a:solidFill>
                  <a:srgbClr val="002060"/>
                </a:solidFill>
                <a:latin typeface="Arial"/>
                <a:ea typeface="Arial"/>
              </a:rPr>
              <a:t>SUMÁRIO</a:t>
            </a:r>
            <a:endParaRPr/>
          </a:p>
          <a:p>
            <a:pPr algn="ctr">
              <a:lnSpc>
                <a:spcPct val="150000"/>
              </a:lnSpc>
            </a:pPr>
            <a:endParaRPr/>
          </a:p>
          <a:p>
            <a:pPr>
              <a:lnSpc>
                <a:spcPct val="150000"/>
              </a:lnSpc>
            </a:pPr>
            <a:endParaRPr/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pt-BR" sz="2200" dirty="0" smtClean="0">
                <a:solidFill>
                  <a:srgbClr val="000066"/>
                </a:solidFill>
                <a:latin typeface="Arial"/>
              </a:rPr>
              <a:t> Missão</a:t>
            </a:r>
            <a:endParaRPr/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pt-BR" sz="2200" dirty="0" smtClean="0">
                <a:solidFill>
                  <a:srgbClr val="000066"/>
                </a:solidFill>
                <a:latin typeface="Arial"/>
                <a:ea typeface="Arial"/>
              </a:rPr>
              <a:t> IAFN</a:t>
            </a:r>
            <a:endParaRPr/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pt-BR" sz="2200" dirty="0" smtClean="0">
                <a:solidFill>
                  <a:srgbClr val="000066"/>
                </a:solidFill>
                <a:latin typeface="Arial"/>
              </a:rPr>
              <a:t> Infrações constatadas pela LESTA</a:t>
            </a:r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pt-BR" sz="2200" dirty="0" smtClean="0">
                <a:solidFill>
                  <a:srgbClr val="000066"/>
                </a:solidFill>
                <a:latin typeface="Arial"/>
              </a:rPr>
              <a:t> </a:t>
            </a:r>
            <a:r>
              <a:rPr lang="pt-BR" sz="2200" dirty="0" smtClean="0">
                <a:solidFill>
                  <a:srgbClr val="000066"/>
                </a:solidFill>
              </a:rPr>
              <a:t>Infrações constatadas pela Lei </a:t>
            </a:r>
            <a:r>
              <a:rPr lang="pt-BR" sz="2200" dirty="0" smtClean="0">
                <a:solidFill>
                  <a:srgbClr val="000066"/>
                </a:solidFill>
              </a:rPr>
              <a:t>nº 9.966/00</a:t>
            </a:r>
            <a:endParaRPr lang="pt-BR" sz="2200" dirty="0" smtClean="0">
              <a:solidFill>
                <a:srgbClr val="000066"/>
              </a:solidFill>
              <a:latin typeface="Arial"/>
            </a:endParaRPr>
          </a:p>
          <a:p>
            <a:pPr>
              <a:lnSpc>
                <a:spcPct val="150000"/>
              </a:lnSpc>
            </a:pPr>
            <a:endParaRPr lang="pt-BR" sz="2200" dirty="0" smtClean="0">
              <a:solidFill>
                <a:srgbClr val="000066"/>
              </a:solidFill>
              <a:latin typeface="Arial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9024966" y="6357958"/>
            <a:ext cx="64294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ED51FD9-0B93-458E-BAC9-DD7682927DBD}" type="slidenum">
              <a:rPr lang="pt-BR" sz="1050" smtClean="0">
                <a:solidFill>
                  <a:schemeClr val="tx1"/>
                </a:solidFill>
              </a:rPr>
              <a:pPr/>
              <a:t>3</a:t>
            </a:fld>
            <a:r>
              <a:rPr lang="pt-BR" sz="1050" dirty="0" smtClean="0">
                <a:solidFill>
                  <a:schemeClr val="tx1"/>
                </a:solidFill>
              </a:rPr>
              <a:t> de </a:t>
            </a:r>
            <a:r>
              <a:rPr lang="pt-BR" sz="1050" dirty="0" smtClean="0"/>
              <a:t>20</a:t>
            </a:r>
            <a:endParaRPr lang="pt-BR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809596" y="428604"/>
            <a:ext cx="8543160" cy="585791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50000"/>
              </a:lnSpc>
            </a:pPr>
            <a:r>
              <a:rPr lang="pt-BR" sz="2800" b="1" dirty="0">
                <a:solidFill>
                  <a:srgbClr val="002060"/>
                </a:solidFill>
                <a:latin typeface="Arial"/>
                <a:ea typeface="Arial"/>
              </a:rPr>
              <a:t>SUMÁRIO</a:t>
            </a:r>
            <a:endParaRPr/>
          </a:p>
          <a:p>
            <a:pPr algn="ctr">
              <a:lnSpc>
                <a:spcPct val="150000"/>
              </a:lnSpc>
            </a:pPr>
            <a:endParaRPr/>
          </a:p>
          <a:p>
            <a:pPr>
              <a:lnSpc>
                <a:spcPct val="150000"/>
              </a:lnSpc>
            </a:pPr>
            <a:endParaRPr/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pt-BR" sz="2200" dirty="0" smtClean="0">
                <a:solidFill>
                  <a:srgbClr val="FF0000"/>
                </a:solidFill>
                <a:latin typeface="Arial"/>
              </a:rPr>
              <a:t> Missão</a:t>
            </a:r>
            <a:endParaRPr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pt-BR" sz="2200" dirty="0" smtClean="0">
                <a:solidFill>
                  <a:srgbClr val="000066"/>
                </a:solidFill>
                <a:ea typeface="Arial"/>
              </a:rPr>
              <a:t> IAFN</a:t>
            </a:r>
            <a:endParaRPr lang="pt-BR" sz="2400" dirty="0" smtClean="0"/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pt-BR" sz="2200" dirty="0" smtClean="0">
                <a:solidFill>
                  <a:srgbClr val="000066"/>
                </a:solidFill>
              </a:rPr>
              <a:t> Infrações constatadas pela LESTA</a:t>
            </a:r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pt-BR" sz="2200" dirty="0" smtClean="0">
                <a:solidFill>
                  <a:srgbClr val="000066"/>
                </a:solidFill>
              </a:rPr>
              <a:t> Infrações constatadas pela Lei </a:t>
            </a:r>
            <a:r>
              <a:rPr lang="pt-BR" sz="2200" dirty="0" smtClean="0">
                <a:solidFill>
                  <a:srgbClr val="000066"/>
                </a:solidFill>
              </a:rPr>
              <a:t>nº 9.966/00</a:t>
            </a:r>
            <a:endParaRPr lang="pt-BR" sz="2200" dirty="0" smtClean="0">
              <a:solidFill>
                <a:srgbClr val="000066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9024966" y="6357958"/>
            <a:ext cx="64294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ED51FD9-0B93-458E-BAC9-DD7682927DBD}" type="slidenum">
              <a:rPr lang="pt-BR" sz="1050" smtClean="0">
                <a:solidFill>
                  <a:schemeClr val="tx1"/>
                </a:solidFill>
              </a:rPr>
              <a:pPr/>
              <a:t>4</a:t>
            </a:fld>
            <a:r>
              <a:rPr lang="pt-BR" sz="1050" dirty="0" smtClean="0">
                <a:solidFill>
                  <a:schemeClr val="tx1"/>
                </a:solidFill>
              </a:rPr>
              <a:t> de </a:t>
            </a:r>
            <a:r>
              <a:rPr lang="pt-BR" sz="1050" dirty="0" smtClean="0"/>
              <a:t>20</a:t>
            </a:r>
            <a:endParaRPr lang="pt-BR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>
              <a:lnSpc>
                <a:spcPct val="150000"/>
              </a:lnSpc>
            </a:pPr>
            <a:r>
              <a:rPr lang="pt-BR" sz="2800" b="1" kern="1200" dirty="0" smtClean="0">
                <a:solidFill>
                  <a:srgbClr val="002060"/>
                </a:solidFill>
                <a:latin typeface="Arial"/>
                <a:ea typeface="Arial"/>
                <a:cs typeface="+mn-cs"/>
              </a:rPr>
              <a:t>MISSÃO</a:t>
            </a:r>
            <a:endParaRPr lang="en-US" sz="2800" b="1" kern="1200" dirty="0">
              <a:solidFill>
                <a:srgbClr val="002060"/>
              </a:solidFill>
              <a:latin typeface="Arial"/>
              <a:ea typeface="Arial"/>
              <a:cs typeface="+mn-cs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23844" y="1500174"/>
            <a:ext cx="8858312" cy="5009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 smtClean="0">
                <a:solidFill>
                  <a:srgbClr val="000066"/>
                </a:solidFill>
                <a:ea typeface="Arial"/>
              </a:rPr>
              <a:t>	A 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CPRJ tem como </a:t>
            </a:r>
            <a:r>
              <a:rPr lang="pt-BR" sz="2400" b="1" dirty="0" smtClean="0">
                <a:solidFill>
                  <a:srgbClr val="000066"/>
                </a:solidFill>
                <a:ea typeface="Arial"/>
              </a:rPr>
              <a:t>missão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 contribuir para a </a:t>
            </a:r>
            <a:r>
              <a:rPr lang="pt-BR" sz="2400" b="1" dirty="0" smtClean="0">
                <a:solidFill>
                  <a:srgbClr val="000066"/>
                </a:solidFill>
                <a:ea typeface="Arial"/>
              </a:rPr>
              <a:t>Segurança da Navegação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, </a:t>
            </a:r>
            <a:r>
              <a:rPr lang="pt-BR" sz="2400" b="1" dirty="0" smtClean="0">
                <a:solidFill>
                  <a:srgbClr val="000066"/>
                </a:solidFill>
                <a:ea typeface="Arial"/>
              </a:rPr>
              <a:t>Salvaguarda da Vida Humana no Mar 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e a </a:t>
            </a:r>
            <a:r>
              <a:rPr lang="pt-BR" sz="2400" b="1" dirty="0" smtClean="0">
                <a:solidFill>
                  <a:srgbClr val="000066"/>
                </a:solidFill>
                <a:ea typeface="Arial"/>
              </a:rPr>
              <a:t>Prevenção da Poluição Hídrica 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proveniente de 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embarcações.</a:t>
            </a:r>
            <a:endParaRPr lang="pt-BR" sz="2400" dirty="0" smtClean="0">
              <a:solidFill>
                <a:srgbClr val="000066"/>
              </a:solidFill>
              <a:ea typeface="Arial"/>
            </a:endParaRPr>
          </a:p>
          <a:p>
            <a:pPr algn="just">
              <a:lnSpc>
                <a:spcPct val="150000"/>
              </a:lnSpc>
            </a:pPr>
            <a:endParaRPr lang="pt-BR" sz="2400" dirty="0" smtClean="0">
              <a:solidFill>
                <a:srgbClr val="000066"/>
              </a:solidFill>
              <a:ea typeface="Arial"/>
            </a:endParaRPr>
          </a:p>
          <a:p>
            <a:pPr algn="just">
              <a:lnSpc>
                <a:spcPct val="150000"/>
              </a:lnSpc>
            </a:pPr>
            <a:r>
              <a:rPr lang="pt-BR" sz="2400" dirty="0" smtClean="0">
                <a:solidFill>
                  <a:srgbClr val="000066"/>
                </a:solidFill>
                <a:ea typeface="Arial"/>
              </a:rPr>
              <a:t>	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Assim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, possui como uma de suas tarefas, </a:t>
            </a:r>
            <a:r>
              <a:rPr lang="pt-BR" sz="2400" b="1" dirty="0" smtClean="0">
                <a:solidFill>
                  <a:srgbClr val="000066"/>
                </a:solidFill>
                <a:ea typeface="Arial"/>
              </a:rPr>
              <a:t>instaurar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 e conduzir </a:t>
            </a:r>
            <a:r>
              <a:rPr lang="pt-BR" sz="2400" b="1" dirty="0" smtClean="0">
                <a:solidFill>
                  <a:srgbClr val="000066"/>
                </a:solidFill>
                <a:ea typeface="Arial"/>
              </a:rPr>
              <a:t>Inquéritos Administrativos 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referentes aos </a:t>
            </a:r>
            <a:r>
              <a:rPr lang="pt-BR" sz="2400" b="1" dirty="0" smtClean="0">
                <a:solidFill>
                  <a:srgbClr val="000066"/>
                </a:solidFill>
                <a:ea typeface="Arial"/>
              </a:rPr>
              <a:t>Acidentes e Fatos da Navegação (</a:t>
            </a:r>
            <a:r>
              <a:rPr lang="pt-BR" sz="2400" b="1" dirty="0" smtClean="0">
                <a:solidFill>
                  <a:srgbClr val="FF0000"/>
                </a:solidFill>
                <a:ea typeface="Arial"/>
              </a:rPr>
              <a:t>IAFN</a:t>
            </a:r>
            <a:r>
              <a:rPr lang="pt-BR" sz="2400" b="1" dirty="0" smtClean="0">
                <a:solidFill>
                  <a:srgbClr val="000066"/>
                </a:solidFill>
                <a:ea typeface="Arial"/>
              </a:rPr>
              <a:t>)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 e realizar </a:t>
            </a:r>
            <a:r>
              <a:rPr lang="pt-BR" sz="2400" b="1" dirty="0" smtClean="0">
                <a:solidFill>
                  <a:srgbClr val="000066"/>
                </a:solidFill>
                <a:ea typeface="Arial"/>
              </a:rPr>
              <a:t>Investigações de Segurança de Acidentes e Incidentes Marítimos (</a:t>
            </a:r>
            <a:r>
              <a:rPr lang="pt-BR" sz="2400" b="1" dirty="0" smtClean="0">
                <a:solidFill>
                  <a:srgbClr val="FF0000"/>
                </a:solidFill>
                <a:ea typeface="Arial"/>
              </a:rPr>
              <a:t>ISAIM</a:t>
            </a:r>
            <a:r>
              <a:rPr lang="pt-BR" sz="2400" b="1" dirty="0" smtClean="0">
                <a:solidFill>
                  <a:srgbClr val="000066"/>
                </a:solidFill>
                <a:ea typeface="Arial"/>
              </a:rPr>
              <a:t>)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, de acordo com a legislação específica em vigor.                         </a:t>
            </a:r>
            <a:endParaRPr lang="en-US" sz="1050" dirty="0" smtClean="0">
              <a:ea typeface="Arial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9024966" y="6357958"/>
            <a:ext cx="64294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ED51FD9-0B93-458E-BAC9-DD7682927DBD}" type="slidenum">
              <a:rPr lang="pt-BR" sz="1050" smtClean="0">
                <a:solidFill>
                  <a:schemeClr val="tx1"/>
                </a:solidFill>
              </a:rPr>
              <a:pPr/>
              <a:t>5</a:t>
            </a:fld>
            <a:r>
              <a:rPr lang="pt-BR" sz="1050" dirty="0" smtClean="0">
                <a:solidFill>
                  <a:schemeClr val="tx1"/>
                </a:solidFill>
              </a:rPr>
              <a:t> de </a:t>
            </a:r>
            <a:r>
              <a:rPr lang="pt-BR" sz="1050" dirty="0" smtClean="0"/>
              <a:t>20</a:t>
            </a:r>
            <a:endParaRPr lang="pt-BR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809596" y="428604"/>
            <a:ext cx="8543160" cy="585791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50000"/>
              </a:lnSpc>
            </a:pPr>
            <a:r>
              <a:rPr lang="pt-BR" sz="2800" b="1" dirty="0">
                <a:solidFill>
                  <a:srgbClr val="002060"/>
                </a:solidFill>
                <a:latin typeface="Arial"/>
                <a:ea typeface="Arial"/>
              </a:rPr>
              <a:t>SUMÁRIO</a:t>
            </a:r>
            <a:endParaRPr/>
          </a:p>
          <a:p>
            <a:pPr algn="ctr">
              <a:lnSpc>
                <a:spcPct val="150000"/>
              </a:lnSpc>
            </a:pPr>
            <a:endParaRPr/>
          </a:p>
          <a:p>
            <a:pPr>
              <a:lnSpc>
                <a:spcPct val="150000"/>
              </a:lnSpc>
            </a:pPr>
            <a:endParaRPr/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pt-BR" sz="2200" dirty="0" smtClean="0">
                <a:solidFill>
                  <a:schemeClr val="bg1">
                    <a:lumMod val="75000"/>
                  </a:schemeClr>
                </a:solidFill>
                <a:latin typeface="Arial"/>
              </a:rPr>
              <a:t> Missão</a:t>
            </a:r>
            <a:endParaRPr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pt-BR" sz="2200" dirty="0" smtClean="0">
                <a:solidFill>
                  <a:srgbClr val="000066"/>
                </a:solidFill>
                <a:latin typeface="Arial"/>
                <a:ea typeface="Arial"/>
              </a:rPr>
              <a:t> </a:t>
            </a:r>
            <a:r>
              <a:rPr lang="pt-BR" sz="2200" dirty="0" smtClean="0">
                <a:solidFill>
                  <a:srgbClr val="FF0000"/>
                </a:solidFill>
                <a:latin typeface="Arial"/>
                <a:ea typeface="Arial"/>
              </a:rPr>
              <a:t>IAFN</a:t>
            </a:r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pt-BR" sz="2200" dirty="0" smtClean="0">
                <a:solidFill>
                  <a:srgbClr val="000066"/>
                </a:solidFill>
                <a:latin typeface="Arial"/>
              </a:rPr>
              <a:t> </a:t>
            </a:r>
            <a:r>
              <a:rPr lang="pt-BR" sz="2200" dirty="0" smtClean="0">
                <a:solidFill>
                  <a:srgbClr val="000066"/>
                </a:solidFill>
              </a:rPr>
              <a:t>Infrações </a:t>
            </a:r>
            <a:r>
              <a:rPr lang="pt-BR" sz="2200" dirty="0" smtClean="0">
                <a:solidFill>
                  <a:srgbClr val="000066"/>
                </a:solidFill>
              </a:rPr>
              <a:t>constatadas pela LESTA</a:t>
            </a:r>
          </a:p>
          <a:p>
            <a:pPr>
              <a:lnSpc>
                <a:spcPct val="150000"/>
              </a:lnSpc>
              <a:buFont typeface="Arial"/>
              <a:buAutoNum type="arabicPeriod"/>
            </a:pPr>
            <a:r>
              <a:rPr lang="pt-BR" sz="2200" dirty="0" smtClean="0">
                <a:solidFill>
                  <a:srgbClr val="000066"/>
                </a:solidFill>
              </a:rPr>
              <a:t> Infrações constatadas pela Lei </a:t>
            </a:r>
            <a:r>
              <a:rPr lang="pt-BR" sz="2200" dirty="0" smtClean="0">
                <a:solidFill>
                  <a:srgbClr val="000066"/>
                </a:solidFill>
              </a:rPr>
              <a:t>nº 9.966/00</a:t>
            </a:r>
            <a:endParaRPr lang="pt-BR" sz="2200" dirty="0" smtClean="0">
              <a:solidFill>
                <a:srgbClr val="000066"/>
              </a:solidFill>
              <a:latin typeface="Arial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9024966" y="6357958"/>
            <a:ext cx="64294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ED51FD9-0B93-458E-BAC9-DD7682927DBD}" type="slidenum">
              <a:rPr lang="pt-BR" sz="1050" smtClean="0">
                <a:solidFill>
                  <a:schemeClr val="tx1"/>
                </a:solidFill>
              </a:rPr>
              <a:pPr/>
              <a:t>6</a:t>
            </a:fld>
            <a:r>
              <a:rPr lang="pt-BR" sz="1050" dirty="0" smtClean="0">
                <a:solidFill>
                  <a:schemeClr val="tx1"/>
                </a:solidFill>
              </a:rPr>
              <a:t> de </a:t>
            </a:r>
            <a:r>
              <a:rPr lang="pt-BR" sz="1050" dirty="0" smtClean="0"/>
              <a:t>20</a:t>
            </a:r>
            <a:endParaRPr lang="pt-BR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>
              <a:lnSpc>
                <a:spcPct val="150000"/>
              </a:lnSpc>
            </a:pPr>
            <a:r>
              <a:rPr lang="pt-BR" sz="2800" b="1" kern="1200" dirty="0" smtClean="0">
                <a:solidFill>
                  <a:srgbClr val="002060"/>
                </a:solidFill>
                <a:latin typeface="Arial"/>
                <a:ea typeface="Arial"/>
              </a:rPr>
              <a:t>IAFN</a:t>
            </a:r>
            <a:endParaRPr lang="en-US" sz="2800" b="1" kern="1200" dirty="0">
              <a:solidFill>
                <a:srgbClr val="002060"/>
              </a:solidFill>
              <a:latin typeface="Arial"/>
              <a:ea typeface="Arial"/>
              <a:cs typeface="+mn-cs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23844" y="1643050"/>
            <a:ext cx="885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pt-BR" sz="2400" dirty="0" smtClean="0">
              <a:solidFill>
                <a:srgbClr val="FF0000"/>
              </a:solidFill>
              <a:ea typeface="Arial"/>
            </a:endParaRPr>
          </a:p>
          <a:p>
            <a:pPr>
              <a:lnSpc>
                <a:spcPct val="150000"/>
              </a:lnSpc>
            </a:pPr>
            <a:endParaRPr lang="pt-BR" sz="2400" dirty="0" smtClean="0">
              <a:solidFill>
                <a:srgbClr val="FF0000"/>
              </a:solidFill>
              <a:ea typeface="Arial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881034" y="1995438"/>
            <a:ext cx="850112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 smtClean="0">
                <a:solidFill>
                  <a:srgbClr val="FF0000"/>
                </a:solidFill>
                <a:ea typeface="Arial"/>
              </a:rPr>
              <a:t>ACIDENTES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 (encalhe, naufrágio, incêndio, </a:t>
            </a:r>
            <a:r>
              <a:rPr lang="pt-BR" sz="2400" dirty="0" err="1" smtClean="0">
                <a:solidFill>
                  <a:srgbClr val="000066"/>
                </a:solidFill>
                <a:ea typeface="Arial"/>
              </a:rPr>
              <a:t>adernamento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, </a:t>
            </a:r>
          </a:p>
          <a:p>
            <a:pPr algn="just">
              <a:lnSpc>
                <a:spcPct val="150000"/>
              </a:lnSpc>
            </a:pPr>
            <a:r>
              <a:rPr lang="pt-BR" sz="2400" dirty="0" smtClean="0">
                <a:solidFill>
                  <a:srgbClr val="000066"/>
                </a:solidFill>
                <a:ea typeface="Arial"/>
              </a:rPr>
              <a:t>abalroamento, colisão, avaria de máquinas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)</a:t>
            </a:r>
          </a:p>
          <a:p>
            <a:pPr algn="just">
              <a:lnSpc>
                <a:spcPct val="150000"/>
              </a:lnSpc>
            </a:pPr>
            <a:endParaRPr lang="pt-BR" sz="2400" dirty="0" smtClean="0">
              <a:solidFill>
                <a:srgbClr val="000066"/>
              </a:solidFill>
              <a:ea typeface="Arial"/>
            </a:endParaRPr>
          </a:p>
          <a:p>
            <a:pPr algn="just">
              <a:lnSpc>
                <a:spcPct val="150000"/>
              </a:lnSpc>
            </a:pPr>
            <a:r>
              <a:rPr lang="pt-BR" sz="2400" b="1" dirty="0" smtClean="0">
                <a:solidFill>
                  <a:srgbClr val="FF0000"/>
                </a:solidFill>
                <a:ea typeface="Arial"/>
              </a:rPr>
              <a:t>FATOS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 (má estivação da carga, queda de pessoa na água, clandestino a bordo, desaparecimento de pessoa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)                                                                                                             </a:t>
            </a:r>
            <a:endParaRPr lang="pt-BR" sz="2400" dirty="0" smtClean="0">
              <a:solidFill>
                <a:srgbClr val="000066"/>
              </a:solidFill>
              <a:ea typeface="Arial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024966" y="6357958"/>
            <a:ext cx="64294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ED51FD9-0B93-458E-BAC9-DD7682927DBD}" type="slidenum">
              <a:rPr lang="pt-BR" sz="1050" smtClean="0">
                <a:solidFill>
                  <a:schemeClr val="tx1"/>
                </a:solidFill>
              </a:rPr>
              <a:pPr/>
              <a:t>7</a:t>
            </a:fld>
            <a:r>
              <a:rPr lang="pt-BR" sz="1050" dirty="0" smtClean="0">
                <a:solidFill>
                  <a:schemeClr val="tx1"/>
                </a:solidFill>
              </a:rPr>
              <a:t> de </a:t>
            </a:r>
            <a:r>
              <a:rPr lang="pt-BR" sz="1050" dirty="0" smtClean="0"/>
              <a:t>20</a:t>
            </a:r>
            <a:endParaRPr lang="pt-BR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>
              <a:lnSpc>
                <a:spcPct val="150000"/>
              </a:lnSpc>
            </a:pPr>
            <a:r>
              <a:rPr lang="pt-BR" sz="2800" b="1" kern="1200" dirty="0" smtClean="0">
                <a:solidFill>
                  <a:srgbClr val="002060"/>
                </a:solidFill>
                <a:latin typeface="Arial"/>
                <a:ea typeface="Arial"/>
              </a:rPr>
              <a:t>IAFN</a:t>
            </a:r>
            <a:endParaRPr lang="en-US" sz="2800" b="1" kern="1200" dirty="0">
              <a:solidFill>
                <a:srgbClr val="002060"/>
              </a:solidFill>
              <a:latin typeface="Arial"/>
              <a:ea typeface="Arial"/>
              <a:cs typeface="+mn-cs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23844" y="1643050"/>
            <a:ext cx="885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pt-BR" sz="2400" dirty="0" smtClean="0">
              <a:solidFill>
                <a:srgbClr val="FF0000"/>
              </a:solidFill>
              <a:ea typeface="Arial"/>
            </a:endParaRPr>
          </a:p>
          <a:p>
            <a:pPr>
              <a:lnSpc>
                <a:spcPct val="150000"/>
              </a:lnSpc>
            </a:pPr>
            <a:endParaRPr lang="pt-BR" sz="2400" dirty="0" smtClean="0">
              <a:solidFill>
                <a:srgbClr val="FF0000"/>
              </a:solidFill>
              <a:ea typeface="Arial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881034" y="1965790"/>
            <a:ext cx="850112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pt-BR" sz="2400" u="sng" dirty="0" smtClean="0">
                <a:solidFill>
                  <a:srgbClr val="000066"/>
                </a:solidFill>
                <a:ea typeface="Arial"/>
              </a:rPr>
              <a:t>LEGISLAÇÃO</a:t>
            </a:r>
            <a:endParaRPr lang="pt-BR" sz="2400" u="sng" dirty="0" smtClean="0">
              <a:solidFill>
                <a:srgbClr val="000066"/>
              </a:solidFill>
              <a:ea typeface="Arial"/>
            </a:endParaRPr>
          </a:p>
          <a:p>
            <a:pPr marL="457200" indent="-457200" eaLnBrk="0" hangingPunct="0">
              <a:buFont typeface="+mj-lt"/>
              <a:buAutoNum type="arabicPeriod"/>
            </a:pPr>
            <a:endParaRPr lang="pt-BR" sz="2400" dirty="0" smtClean="0">
              <a:solidFill>
                <a:srgbClr val="000066"/>
              </a:solidFill>
              <a:ea typeface="Arial"/>
            </a:endParaRPr>
          </a:p>
          <a:p>
            <a:pPr marL="457200" indent="-457200" eaLnBrk="0" hangingPunct="0">
              <a:buFont typeface="+mj-lt"/>
              <a:buAutoNum type="arabicPeriod"/>
            </a:pPr>
            <a:r>
              <a:rPr lang="pt-BR" sz="2400" dirty="0" smtClean="0">
                <a:solidFill>
                  <a:srgbClr val="000066"/>
                </a:solidFill>
                <a:ea typeface="Arial"/>
              </a:rPr>
              <a:t>LEI 2.180/54 (TM); </a:t>
            </a:r>
          </a:p>
          <a:p>
            <a:pPr marL="457200" indent="-457200" eaLnBrk="0" hangingPunct="0">
              <a:buFont typeface="+mj-lt"/>
              <a:buAutoNum type="arabicPeriod"/>
            </a:pPr>
            <a:endParaRPr lang="pt-BR" sz="2400" dirty="0" smtClean="0">
              <a:solidFill>
                <a:srgbClr val="000066"/>
              </a:solidFill>
              <a:ea typeface="Arial"/>
            </a:endParaRPr>
          </a:p>
          <a:p>
            <a:pPr marL="457200" indent="-457200" eaLnBrk="0" hangingPunct="0">
              <a:buFont typeface="+mj-lt"/>
              <a:buAutoNum type="arabicPeriod"/>
            </a:pPr>
            <a:r>
              <a:rPr lang="pt-BR" sz="2400" dirty="0" smtClean="0">
                <a:solidFill>
                  <a:srgbClr val="000066"/>
                </a:solidFill>
                <a:ea typeface="Arial"/>
              </a:rPr>
              <a:t>LEI 9.537/97 (LESTA) 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/ 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Dec. 7.542/86 (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RLESTA); 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e</a:t>
            </a:r>
          </a:p>
          <a:p>
            <a:pPr marL="457200" indent="-457200" eaLnBrk="0" hangingPunct="0">
              <a:buFont typeface="+mj-lt"/>
              <a:buAutoNum type="arabicPeriod"/>
            </a:pPr>
            <a:endParaRPr lang="pt-BR" sz="2400" dirty="0" smtClean="0">
              <a:solidFill>
                <a:srgbClr val="000066"/>
              </a:solidFill>
              <a:ea typeface="Arial"/>
            </a:endParaRPr>
          </a:p>
          <a:p>
            <a:pPr marL="457200" indent="-457200" eaLnBrk="0" hangingPunct="0">
              <a:buFont typeface="+mj-lt"/>
              <a:buAutoNum type="arabicPeriod"/>
            </a:pPr>
            <a:r>
              <a:rPr lang="pt-BR" sz="2400" dirty="0" smtClean="0">
                <a:solidFill>
                  <a:srgbClr val="000066"/>
                </a:solidFill>
                <a:ea typeface="Arial"/>
              </a:rPr>
              <a:t>NORMAM-09/DPC.                                                                                            </a:t>
            </a:r>
            <a:endParaRPr lang="pt-BR" sz="1050" dirty="0" smtClean="0">
              <a:ea typeface="Arial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024966" y="6357958"/>
            <a:ext cx="64294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ED51FD9-0B93-458E-BAC9-DD7682927DBD}" type="slidenum">
              <a:rPr lang="pt-BR" sz="1050" smtClean="0">
                <a:solidFill>
                  <a:schemeClr val="tx1"/>
                </a:solidFill>
              </a:rPr>
              <a:pPr/>
              <a:t>8</a:t>
            </a:fld>
            <a:r>
              <a:rPr lang="pt-BR" sz="1050" dirty="0" smtClean="0">
                <a:solidFill>
                  <a:schemeClr val="tx1"/>
                </a:solidFill>
              </a:rPr>
              <a:t> de </a:t>
            </a:r>
            <a:r>
              <a:rPr lang="pt-BR" sz="1050" dirty="0" smtClean="0"/>
              <a:t>20</a:t>
            </a:r>
            <a:endParaRPr lang="pt-BR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>
              <a:lnSpc>
                <a:spcPct val="150000"/>
              </a:lnSpc>
            </a:pPr>
            <a:r>
              <a:rPr lang="pt-BR" sz="2800" b="1" kern="1200" dirty="0" smtClean="0">
                <a:solidFill>
                  <a:srgbClr val="002060"/>
                </a:solidFill>
                <a:latin typeface="Arial"/>
                <a:ea typeface="Arial"/>
              </a:rPr>
              <a:t>IAFN</a:t>
            </a:r>
            <a:endParaRPr lang="en-US" sz="2800" b="1" kern="1200" dirty="0">
              <a:solidFill>
                <a:srgbClr val="002060"/>
              </a:solidFill>
              <a:latin typeface="Arial"/>
              <a:ea typeface="Arial"/>
              <a:cs typeface="+mn-cs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23844" y="1643050"/>
            <a:ext cx="885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pt-BR" sz="2400" dirty="0" smtClean="0">
              <a:solidFill>
                <a:srgbClr val="FF0000"/>
              </a:solidFill>
              <a:ea typeface="Arial"/>
            </a:endParaRPr>
          </a:p>
          <a:p>
            <a:pPr>
              <a:lnSpc>
                <a:spcPct val="150000"/>
              </a:lnSpc>
            </a:pPr>
            <a:endParaRPr lang="pt-BR" sz="2400" dirty="0" smtClean="0">
              <a:solidFill>
                <a:srgbClr val="FF0000"/>
              </a:solidFill>
              <a:ea typeface="Arial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881034" y="1835056"/>
            <a:ext cx="850112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pt-BR" sz="2400" u="sng" dirty="0" smtClean="0">
                <a:solidFill>
                  <a:srgbClr val="000066"/>
                </a:solidFill>
                <a:ea typeface="Arial"/>
              </a:rPr>
              <a:t>OBJETIVOS</a:t>
            </a:r>
            <a:endParaRPr lang="pt-BR" sz="2400" u="sng" dirty="0" smtClean="0">
              <a:solidFill>
                <a:srgbClr val="000066"/>
              </a:solidFill>
              <a:ea typeface="Arial"/>
            </a:endParaRPr>
          </a:p>
          <a:p>
            <a:pPr marL="457200" indent="-457200" eaLnBrk="0" hangingPunct="0">
              <a:buFont typeface="+mj-lt"/>
              <a:buAutoNum type="arabicPeriod"/>
            </a:pPr>
            <a:endParaRPr lang="pt-BR" sz="2400" dirty="0" smtClean="0">
              <a:solidFill>
                <a:srgbClr val="000066"/>
              </a:solidFill>
              <a:ea typeface="Arial"/>
            </a:endParaRPr>
          </a:p>
          <a:p>
            <a:pPr marL="457200" indent="-457200" eaLnBrk="0" hangingPunct="0">
              <a:buFont typeface="+mj-lt"/>
              <a:buAutoNum type="arabicPeriod"/>
            </a:pPr>
            <a:r>
              <a:rPr lang="pt-BR" sz="2400" dirty="0" smtClean="0">
                <a:solidFill>
                  <a:srgbClr val="000066"/>
                </a:solidFill>
                <a:ea typeface="Arial"/>
              </a:rPr>
              <a:t>Apurar </a:t>
            </a:r>
            <a:r>
              <a:rPr lang="pt-BR" sz="2400" dirty="0" smtClean="0">
                <a:solidFill>
                  <a:srgbClr val="FF0000"/>
                </a:solidFill>
                <a:ea typeface="Arial"/>
              </a:rPr>
              <a:t>causas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 e </a:t>
            </a:r>
            <a:r>
              <a:rPr lang="pt-BR" sz="2400" dirty="0" smtClean="0">
                <a:solidFill>
                  <a:srgbClr val="FF0000"/>
                </a:solidFill>
                <a:ea typeface="Arial"/>
              </a:rPr>
              <a:t>responsabilidades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; e </a:t>
            </a:r>
            <a:endParaRPr lang="pt-BR" sz="2400" dirty="0" smtClean="0">
              <a:solidFill>
                <a:srgbClr val="000066"/>
              </a:solidFill>
              <a:ea typeface="Arial"/>
            </a:endParaRPr>
          </a:p>
          <a:p>
            <a:pPr marL="457200" indent="-457200" eaLnBrk="0" hangingPunct="0">
              <a:buFont typeface="+mj-lt"/>
              <a:buAutoNum type="arabicPeriod"/>
            </a:pPr>
            <a:endParaRPr lang="pt-BR" sz="2400" dirty="0" smtClean="0">
              <a:solidFill>
                <a:srgbClr val="000066"/>
              </a:solidFill>
              <a:ea typeface="Arial"/>
            </a:endParaRPr>
          </a:p>
          <a:p>
            <a:pPr marL="457200" indent="-457200" eaLnBrk="0" hangingPunct="0">
              <a:buFont typeface="+mj-lt"/>
              <a:buAutoNum type="arabicPeriod"/>
            </a:pPr>
            <a:r>
              <a:rPr lang="pt-BR" sz="2400" dirty="0" smtClean="0">
                <a:solidFill>
                  <a:srgbClr val="000066"/>
                </a:solidFill>
                <a:ea typeface="Arial"/>
              </a:rPr>
              <a:t>Indicar </a:t>
            </a:r>
            <a:r>
              <a:rPr lang="pt-BR" sz="2400" dirty="0" smtClean="0">
                <a:solidFill>
                  <a:srgbClr val="FF0000"/>
                </a:solidFill>
                <a:ea typeface="Arial"/>
              </a:rPr>
              <a:t>medidas preventivas 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(Educativas, Normativas e Restritivas</a:t>
            </a:r>
            <a:r>
              <a:rPr lang="pt-BR" sz="2400" dirty="0" smtClean="0">
                <a:solidFill>
                  <a:srgbClr val="000066"/>
                </a:solidFill>
                <a:ea typeface="Arial"/>
              </a:rPr>
              <a:t>).                                                                                             </a:t>
            </a:r>
            <a:endParaRPr lang="pt-BR" sz="1050" dirty="0" smtClean="0">
              <a:ea typeface="Arial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024966" y="6357958"/>
            <a:ext cx="64294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ED51FD9-0B93-458E-BAC9-DD7682927DBD}" type="slidenum">
              <a:rPr lang="pt-BR" sz="1050" smtClean="0">
                <a:solidFill>
                  <a:schemeClr val="tx1"/>
                </a:solidFill>
              </a:rPr>
              <a:pPr/>
              <a:t>9</a:t>
            </a:fld>
            <a:r>
              <a:rPr lang="pt-BR" sz="1050" dirty="0" smtClean="0">
                <a:solidFill>
                  <a:schemeClr val="tx1"/>
                </a:solidFill>
              </a:rPr>
              <a:t> de </a:t>
            </a:r>
            <a:r>
              <a:rPr lang="pt-BR" sz="1050" dirty="0" smtClean="0"/>
              <a:t>20</a:t>
            </a:r>
            <a:endParaRPr lang="pt-BR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884</TotalTime>
  <Words>556</Words>
  <PresentationFormat>Papel A4 (210 x 297 mm)</PresentationFormat>
  <Paragraphs>204</Paragraphs>
  <Slides>20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MISSÃO</vt:lpstr>
      <vt:lpstr>Slide 6</vt:lpstr>
      <vt:lpstr>IAFN</vt:lpstr>
      <vt:lpstr>IAFN</vt:lpstr>
      <vt:lpstr>IAFN</vt:lpstr>
      <vt:lpstr>IAFN</vt:lpstr>
      <vt:lpstr>Slide 11</vt:lpstr>
      <vt:lpstr>Infrações à LESTA</vt:lpstr>
      <vt:lpstr>Infrações à LESTA</vt:lpstr>
      <vt:lpstr>Slide 14</vt:lpstr>
      <vt:lpstr>Infrações à Lei do Óleo</vt:lpstr>
      <vt:lpstr>Infrações à Lei do Óleo</vt:lpstr>
      <vt:lpstr>Slide 17</vt:lpstr>
      <vt:lpstr>IAFN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NOT CP-22</dc:creator>
  <cp:lastModifiedBy>cprj-01</cp:lastModifiedBy>
  <cp:revision>137</cp:revision>
  <dcterms:modified xsi:type="dcterms:W3CDTF">2017-05-26T02:42:32Z</dcterms:modified>
</cp:coreProperties>
</file>