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38"/>
  </p:notesMasterIdLst>
  <p:handoutMasterIdLst>
    <p:handoutMasterId r:id="rId39"/>
  </p:handoutMasterIdLst>
  <p:sldIdLst>
    <p:sldId id="256" r:id="rId2"/>
    <p:sldId id="381" r:id="rId3"/>
    <p:sldId id="304" r:id="rId4"/>
    <p:sldId id="336" r:id="rId5"/>
    <p:sldId id="380" r:id="rId6"/>
    <p:sldId id="298" r:id="rId7"/>
    <p:sldId id="341" r:id="rId8"/>
    <p:sldId id="258" r:id="rId9"/>
    <p:sldId id="307" r:id="rId10"/>
    <p:sldId id="306" r:id="rId11"/>
    <p:sldId id="263" r:id="rId12"/>
    <p:sldId id="264" r:id="rId13"/>
    <p:sldId id="269" r:id="rId14"/>
    <p:sldId id="270" r:id="rId15"/>
    <p:sldId id="297" r:id="rId16"/>
    <p:sldId id="274" r:id="rId17"/>
    <p:sldId id="347" r:id="rId18"/>
    <p:sldId id="272" r:id="rId19"/>
    <p:sldId id="275" r:id="rId20"/>
    <p:sldId id="276" r:id="rId21"/>
    <p:sldId id="277" r:id="rId22"/>
    <p:sldId id="286" r:id="rId23"/>
    <p:sldId id="287" r:id="rId24"/>
    <p:sldId id="351" r:id="rId25"/>
    <p:sldId id="354" r:id="rId26"/>
    <p:sldId id="349" r:id="rId27"/>
    <p:sldId id="376" r:id="rId28"/>
    <p:sldId id="356" r:id="rId29"/>
    <p:sldId id="357" r:id="rId30"/>
    <p:sldId id="343" r:id="rId31"/>
    <p:sldId id="377" r:id="rId32"/>
    <p:sldId id="378" r:id="rId33"/>
    <p:sldId id="379" r:id="rId34"/>
    <p:sldId id="303" r:id="rId35"/>
    <p:sldId id="374" r:id="rId36"/>
    <p:sldId id="293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5C113-129F-4942-9FA5-3C38713BB134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EAD2A-F8E2-4D80-B948-C912C49EF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935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77953-CC38-485F-A47E-A909A2037F1A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FE6A3-158F-4858-AE50-0666BBF085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7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FE6A3-158F-4858-AE50-0666BBF085B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9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B104-C634-4011-AD57-1DF64909132C}" type="datetime1">
              <a:rPr lang="pt-BR" smtClean="0"/>
              <a:t>02/10/2018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8157" y="0"/>
            <a:ext cx="1588652" cy="6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84C-60FA-47AF-B4B7-E007789757E1}" type="datetime1">
              <a:rPr lang="pt-BR" smtClean="0"/>
              <a:t>02/10/2018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46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771C-E156-4394-8B7C-A4273072E4A4}" type="datetime1">
              <a:rPr lang="pt-BR" smtClean="0"/>
              <a:t>02/10/2018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36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1FFB-05C0-421D-986A-0439A73E6241}" type="datetime1">
              <a:rPr lang="pt-BR" smtClean="0"/>
              <a:t>02/10/2018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37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D358-9481-4866-83D1-FE673AD92F9F}" type="datetime1">
              <a:rPr lang="pt-BR" smtClean="0"/>
              <a:t>02/10/2018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2457" y="25400"/>
            <a:ext cx="1588652" cy="6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7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A3F2-289E-4704-9E7C-DC1C3E5C2560}" type="datetime1">
              <a:rPr lang="pt-BR" smtClean="0"/>
              <a:t>02/10/2018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92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C4AD-50F2-46EC-8D4D-5C2E977DB881}" type="datetime1">
              <a:rPr lang="pt-BR" smtClean="0"/>
              <a:t>02/10/2018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8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A5A6-E079-45A3-817B-4FC7CFDB4E86}" type="datetime1">
              <a:rPr lang="pt-BR" smtClean="0"/>
              <a:t>02/10/2018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15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A10-A426-410B-B50D-76F903EDA28A}" type="datetime1">
              <a:rPr lang="pt-BR" smtClean="0"/>
              <a:t>02/10/2018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0188" y="0"/>
            <a:ext cx="1588652" cy="6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1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C5D2A7-946D-414A-9B05-887D013B302D}" type="datetime1">
              <a:rPr lang="pt-BR" smtClean="0"/>
              <a:t>02/10/2018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7D711C-FBCE-4E23-BCE4-D60CF7F7B4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65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0385-12C4-4F3F-B6A1-A2F49F50D6CC}" type="datetime1">
              <a:rPr lang="pt-BR" smtClean="0"/>
              <a:t>02/10/2018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08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8EB49B-6BA2-42AF-BBCE-012FE1DE66D7}" type="datetime1">
              <a:rPr lang="pt-BR" smtClean="0"/>
              <a:t>02/10/2018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7D711C-FBCE-4E23-BCE4-D60CF7F7B45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49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675" y="758952"/>
            <a:ext cx="108585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Segurança da Informação</a:t>
            </a:r>
            <a:br>
              <a:rPr lang="pt-BR" sz="7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7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Ambiente Corporativo</a:t>
            </a:r>
            <a:endParaRPr lang="pt-BR" sz="7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pt-BR" b="1" dirty="0" smtClean="0"/>
              <a:t>Luiz Otávio Botelho Lento</a:t>
            </a:r>
          </a:p>
          <a:p>
            <a:pPr algn="r"/>
            <a:r>
              <a:rPr lang="pt-BR" b="1" dirty="0" smtClean="0"/>
              <a:t>Diretor técnico </a:t>
            </a:r>
            <a:r>
              <a:rPr lang="pt-BR" b="1" dirty="0" err="1" smtClean="0"/>
              <a:t>alix</a:t>
            </a:r>
            <a:r>
              <a:rPr lang="pt-BR" b="1" dirty="0" smtClean="0"/>
              <a:t> gestão de segurança da informação</a:t>
            </a:r>
          </a:p>
          <a:p>
            <a:pPr algn="r"/>
            <a:r>
              <a:rPr lang="pt-BR" b="1" dirty="0" smtClean="0"/>
              <a:t>Luiz.otavio@alix.com.br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242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10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73487" y="746971"/>
            <a:ext cx="111659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constatação do crescimento </a:t>
            </a:r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incidentes de segurança </a:t>
            </a:r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informação, 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principalmente no Brasil, pode ser vista pelo relatório da </a:t>
            </a:r>
            <a:r>
              <a:rPr lang="pt-BR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Fortinet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(2016) onde é descrito que entre os meses de </a:t>
            </a:r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 e junho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Brasil foi o país que </a:t>
            </a:r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recebeu ameaças cibernéticas por </a:t>
            </a:r>
            <a:r>
              <a:rPr lang="pt-BR" sz="32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</a:t>
            </a:r>
            <a:r>
              <a:rPr lang="pt-B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todo o mundo. </a:t>
            </a:r>
          </a:p>
        </p:txBody>
      </p:sp>
    </p:spTree>
    <p:extLst>
      <p:ext uri="{BB962C8B-B14F-4D97-AF65-F5344CB8AC3E}">
        <p14:creationId xmlns:p14="http://schemas.microsoft.com/office/powerpoint/2010/main" val="33494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E13-752A-40CA-8CBC-1BD99356C9C1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7579" y="874907"/>
            <a:ext cx="11603864" cy="452431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dirty="0"/>
              <a:t>Qualquer outra coisa é possível de </a:t>
            </a:r>
            <a:r>
              <a:rPr lang="pt-BR" sz="3200" b="1" dirty="0" err="1">
                <a:solidFill>
                  <a:srgbClr val="FF0000"/>
                </a:solidFill>
              </a:rPr>
              <a:t>hackear</a:t>
            </a:r>
            <a:r>
              <a:rPr lang="pt-BR" sz="3200" b="1" dirty="0"/>
              <a:t>? </a:t>
            </a:r>
          </a:p>
          <a:p>
            <a:pPr algn="ctr">
              <a:lnSpc>
                <a:spcPct val="200000"/>
              </a:lnSpc>
            </a:pPr>
            <a:r>
              <a:rPr lang="pt-BR" sz="3200" b="1" dirty="0"/>
              <a:t>Claro, qualquer coisa que você deseje! </a:t>
            </a:r>
          </a:p>
          <a:p>
            <a:pPr algn="ctr">
              <a:lnSpc>
                <a:spcPct val="200000"/>
              </a:lnSpc>
            </a:pPr>
            <a:endParaRPr lang="pt-BR" sz="3200" b="1" dirty="0"/>
          </a:p>
          <a:p>
            <a:pPr algn="ctr">
              <a:lnSpc>
                <a:spcPct val="150000"/>
              </a:lnSpc>
            </a:pPr>
            <a:endParaRPr lang="pt-BR" sz="3200" b="1" dirty="0"/>
          </a:p>
          <a:p>
            <a:pPr algn="ctr">
              <a:lnSpc>
                <a:spcPct val="150000"/>
              </a:lnSpc>
            </a:pPr>
            <a:r>
              <a:rPr lang="pt-BR" sz="3200" b="1" dirty="0"/>
              <a:t>Tudo é uma questão de tempo e conhecimento!!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5573167" y="3137064"/>
            <a:ext cx="68505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2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E13-752A-40CA-8CBC-1BD99356C9C1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08338" y="1287888"/>
            <a:ext cx="10645462" cy="35394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pt-BR" sz="3200" dirty="0"/>
              <a:t>Uma empresa leva até </a:t>
            </a:r>
            <a:r>
              <a:rPr lang="pt-BR" sz="3200" b="1" dirty="0">
                <a:solidFill>
                  <a:srgbClr val="FF0000"/>
                </a:solidFill>
              </a:rPr>
              <a:t>7 meses </a:t>
            </a:r>
            <a:r>
              <a:rPr lang="pt-BR" sz="3200" dirty="0"/>
              <a:t>para saber que foi invadida.</a:t>
            </a:r>
          </a:p>
          <a:p>
            <a:pPr marL="514350" indent="-514350">
              <a:buFont typeface="+mj-lt"/>
              <a:buAutoNum type="arabicParenR"/>
            </a:pPr>
            <a:endParaRPr lang="pt-BR" sz="3200" dirty="0"/>
          </a:p>
          <a:p>
            <a:pPr marL="514350" indent="-514350">
              <a:buFont typeface="+mj-lt"/>
              <a:buAutoNum type="arabicParenR"/>
            </a:pPr>
            <a:r>
              <a:rPr lang="pt-BR" sz="3200" dirty="0"/>
              <a:t>A relação é de </a:t>
            </a:r>
            <a:r>
              <a:rPr lang="pt-BR" sz="3200" b="1" dirty="0">
                <a:solidFill>
                  <a:srgbClr val="FF0000"/>
                </a:solidFill>
              </a:rPr>
              <a:t>1 para 1 milhão</a:t>
            </a:r>
            <a:r>
              <a:rPr lang="pt-BR" sz="3200" dirty="0"/>
              <a:t> de um hacker ser pego em um crime cibernético.</a:t>
            </a:r>
          </a:p>
          <a:p>
            <a:pPr marL="514350" indent="-514350">
              <a:buFont typeface="+mj-lt"/>
              <a:buAutoNum type="arabicParenR"/>
            </a:pPr>
            <a:endParaRPr lang="pt-BR" sz="3200" dirty="0"/>
          </a:p>
          <a:p>
            <a:pPr marL="514350" indent="-514350">
              <a:buFont typeface="+mj-lt"/>
              <a:buAutoNum type="arabicParenR"/>
            </a:pPr>
            <a:r>
              <a:rPr lang="pt-BR" sz="3200" dirty="0"/>
              <a:t>Em 2019 a perda será de </a:t>
            </a:r>
            <a:r>
              <a:rPr lang="pt-BR" sz="3200" b="1" dirty="0">
                <a:solidFill>
                  <a:srgbClr val="FF0000"/>
                </a:solidFill>
              </a:rPr>
              <a:t>1 trilhão de dólares </a:t>
            </a:r>
            <a:r>
              <a:rPr lang="pt-BR" sz="3200" dirty="0"/>
              <a:t>por crimes </a:t>
            </a:r>
            <a:r>
              <a:rPr lang="pt-BR" sz="3200" dirty="0" smtClean="0"/>
              <a:t>cibernéticos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0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5003" y="1030012"/>
            <a:ext cx="113334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3200" dirty="0">
                <a:ea typeface="Times New Roman" pitchFamily="18" charset="0"/>
                <a:cs typeface="Arial" pitchFamily="34" charset="0"/>
              </a:rPr>
              <a:t>A cada minuto mais de </a:t>
            </a:r>
            <a:r>
              <a:rPr lang="pt-BR" sz="32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60</a:t>
            </a:r>
            <a:r>
              <a:rPr lang="pt-BR" sz="32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pessoas no Brasil e 1.000 no mundo</a:t>
            </a:r>
            <a:r>
              <a:rPr lang="pt-BR" sz="3200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dirty="0">
                <a:ea typeface="Times New Roman" pitchFamily="18" charset="0"/>
                <a:cs typeface="Arial" pitchFamily="34" charset="0"/>
              </a:rPr>
              <a:t>foram vítimas de algum tipo de </a:t>
            </a:r>
            <a:r>
              <a:rPr lang="pt-BR" sz="3200" dirty="0" err="1">
                <a:ea typeface="Times New Roman" pitchFamily="18" charset="0"/>
                <a:cs typeface="Arial" pitchFamily="34" charset="0"/>
              </a:rPr>
              <a:t>cybercrime</a:t>
            </a:r>
            <a:r>
              <a:rPr lang="pt-BR" sz="3200" dirty="0">
                <a:ea typeface="Times New Roman" pitchFamily="18" charset="0"/>
                <a:cs typeface="Arial" pitchFamily="34" charset="0"/>
              </a:rPr>
              <a:t>;</a:t>
            </a:r>
            <a:endParaRPr lang="pt-BR" sz="3200" dirty="0">
              <a:cs typeface="Arial" pitchFamily="34" charset="0"/>
            </a:endParaRPr>
          </a:p>
          <a:p>
            <a:pPr marL="514350" indent="-51435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3200" dirty="0">
                <a:cs typeface="Arial" pitchFamily="34" charset="0"/>
              </a:rPr>
              <a:t>Por dia mais de </a:t>
            </a:r>
            <a:r>
              <a:rPr lang="pt-BR" sz="3200" b="1" dirty="0">
                <a:solidFill>
                  <a:srgbClr val="FF0000"/>
                </a:solidFill>
                <a:cs typeface="Arial" pitchFamily="34" charset="0"/>
              </a:rPr>
              <a:t>90.000</a:t>
            </a:r>
            <a:r>
              <a:rPr lang="pt-BR" sz="3200" dirty="0">
                <a:cs typeface="Arial" pitchFamily="34" charset="0"/>
              </a:rPr>
              <a:t> brasileiros são vítimas dos </a:t>
            </a:r>
            <a:r>
              <a:rPr lang="pt-BR" sz="3200" dirty="0" err="1">
                <a:cs typeface="Arial" pitchFamily="34" charset="0"/>
              </a:rPr>
              <a:t>cybercriminosos</a:t>
            </a:r>
            <a:r>
              <a:rPr lang="pt-BR" sz="3200" dirty="0">
                <a:cs typeface="Arial" pitchFamily="34" charset="0"/>
              </a:rPr>
              <a:t>. No mundo são </a:t>
            </a:r>
            <a:r>
              <a:rPr lang="pt-BR" sz="3200" b="1" dirty="0">
                <a:solidFill>
                  <a:srgbClr val="FF0000"/>
                </a:solidFill>
                <a:cs typeface="Arial" pitchFamily="34" charset="0"/>
              </a:rPr>
              <a:t>1.500.000</a:t>
            </a:r>
            <a:r>
              <a:rPr lang="pt-BR" sz="32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BR" sz="3200" dirty="0">
                <a:cs typeface="Arial" pitchFamily="34" charset="0"/>
              </a:rPr>
              <a:t> de vítimas.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8077200" y="5319639"/>
            <a:ext cx="2133600" cy="365125"/>
          </a:xfrm>
        </p:spPr>
        <p:txBody>
          <a:bodyPr/>
          <a:lstStyle/>
          <a:p>
            <a:fld id="{B67D1E13-752A-40CA-8CBC-1BD99356C9C1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73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50760" y="2537938"/>
            <a:ext cx="11346287" cy="14784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falta de informação e a despreocupação </a:t>
            </a:r>
            <a:r>
              <a:rPr lang="pt-BR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 a segurança </a:t>
            </a:r>
            <a:r>
              <a:rPr lang="pt-BR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 informação </a:t>
            </a:r>
            <a:r>
              <a:rPr lang="pt-BR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são as principais causas.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37128" y="767333"/>
            <a:ext cx="10396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 próxima vítima pode ser </a:t>
            </a: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 sua Organização.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E13-752A-40CA-8CBC-1BD99356C9C1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26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7200" b="1" dirty="0">
                <a:solidFill>
                  <a:schemeClr val="tx1"/>
                </a:solidFill>
              </a:rPr>
              <a:t>Crimes Cibernéticos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Atuação no Brasil e no mundo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2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cariocadocerrado.com.br/index/wp-content/uploads/brasil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264" y="124676"/>
            <a:ext cx="7989194" cy="599189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524000" y="263691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CYBER CRIME NO BRASIL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E13-752A-40CA-8CBC-1BD99356C9C1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0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17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442434" y="450761"/>
            <a:ext cx="5873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Engenharia Social é o Carro Chefe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36" y="4288665"/>
            <a:ext cx="2555267" cy="14381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0152" y="1453964"/>
            <a:ext cx="119515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É o termo </a:t>
            </a:r>
            <a:r>
              <a:rPr lang="pt-BR" sz="2800" dirty="0"/>
              <a:t>utilizado para descrever um método de ataque, onde alguém faz uso da </a:t>
            </a:r>
            <a:r>
              <a:rPr lang="pt-BR" sz="2800" b="1" dirty="0">
                <a:solidFill>
                  <a:srgbClr val="FF0000"/>
                </a:solidFill>
              </a:rPr>
              <a:t>persuasão</a:t>
            </a:r>
            <a:r>
              <a:rPr lang="pt-BR" sz="2800" dirty="0"/>
              <a:t>, muitas vezes abusando da </a:t>
            </a:r>
            <a:r>
              <a:rPr lang="pt-BR" sz="2800" b="1" dirty="0">
                <a:solidFill>
                  <a:srgbClr val="FF0000"/>
                </a:solidFill>
              </a:rPr>
              <a:t>ingenuidade ou confiança</a:t>
            </a:r>
            <a:r>
              <a:rPr lang="pt-BR" sz="2800" dirty="0"/>
              <a:t> do usuário, para obter informações que podem ser utilizadas para ter acesso não autorizado a computadores ou informações. </a:t>
            </a:r>
          </a:p>
        </p:txBody>
      </p:sp>
    </p:spTree>
    <p:extLst>
      <p:ext uri="{BB962C8B-B14F-4D97-AF65-F5344CB8AC3E}">
        <p14:creationId xmlns:p14="http://schemas.microsoft.com/office/powerpoint/2010/main" val="42643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82209"/>
              </p:ext>
            </p:extLst>
          </p:nvPr>
        </p:nvGraphicFramePr>
        <p:xfrm>
          <a:off x="2527237" y="927279"/>
          <a:ext cx="6776918" cy="4931393"/>
        </p:xfrm>
        <a:graphic>
          <a:graphicData uri="http://schemas.openxmlformats.org/drawingml/2006/table">
            <a:tbl>
              <a:tblPr/>
              <a:tblGrid>
                <a:gridCol w="6776918"/>
              </a:tblGrid>
              <a:tr h="374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Distribuição de pornografia infantil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Fraude de cartão de crédito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Furto por internet banking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Espionagem industrial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Ciberbullying</a:t>
                      </a:r>
                      <a:endParaRPr lang="pt-BR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Distribuição de pornografia adulta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Atentado a </a:t>
                      </a:r>
                      <a:r>
                        <a:rPr lang="pt-BR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moral</a:t>
                      </a:r>
                      <a:endParaRPr lang="pt-BR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Apologia e incitação a violência, crimes contra a vida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Racismo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Ciberterrorismo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Intolerância religiosa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Neo Nazismo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Homofobia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Crimes contra a honra</a:t>
                      </a:r>
                      <a:endParaRPr lang="pt-BR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072447" y="16231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Crimes praticados pela Internet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E13-752A-40CA-8CBC-1BD99356C9C1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47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E13-752A-40CA-8CBC-1BD99356C9C1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8941" y="106880"/>
            <a:ext cx="117712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</a:rPr>
              <a:t>Prática de comercialização de  vírus na internet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/>
              <a:t>Um </a:t>
            </a:r>
            <a:r>
              <a:rPr lang="pt-BR" sz="2400" dirty="0"/>
              <a:t>grupo de usuários que está “profissionalizando” o negócio e oferecendo </a:t>
            </a:r>
            <a:r>
              <a:rPr lang="pt-BR" sz="2400" b="1" dirty="0">
                <a:solidFill>
                  <a:srgbClr val="FF0000"/>
                </a:solidFill>
              </a:rPr>
              <a:t>“serviços” e “mão de obra especializada” </a:t>
            </a:r>
            <a:r>
              <a:rPr lang="pt-BR" sz="2400" dirty="0"/>
              <a:t>para contaminar e fraudar computadores alheios.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/>
              <a:t>Informalmente a prática já está sendo chamada de </a:t>
            </a:r>
            <a:r>
              <a:rPr lang="pt-BR" sz="2400" b="1" dirty="0">
                <a:solidFill>
                  <a:srgbClr val="FF0000"/>
                </a:solidFill>
              </a:rPr>
              <a:t>C2C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(</a:t>
            </a:r>
            <a:r>
              <a:rPr lang="pt-BR" sz="2400" dirty="0" err="1"/>
              <a:t>cybercrime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cybercrime</a:t>
            </a:r>
            <a:r>
              <a:rPr lang="pt-BR" sz="2400" dirty="0"/>
              <a:t>), numa alusão às siglas B2C1 (</a:t>
            </a:r>
            <a:r>
              <a:rPr lang="pt-BR" sz="2400" dirty="0" err="1"/>
              <a:t>bussines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consumer</a:t>
            </a:r>
            <a:r>
              <a:rPr lang="pt-BR" sz="2400" dirty="0"/>
              <a:t>) e B2B2 (business </a:t>
            </a:r>
            <a:r>
              <a:rPr lang="pt-BR" sz="2400" dirty="0" err="1"/>
              <a:t>to</a:t>
            </a:r>
            <a:r>
              <a:rPr lang="pt-BR" sz="2400" dirty="0"/>
              <a:t> business).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/>
              <a:t>Nessa linha já foi noticiado um serviço de “</a:t>
            </a:r>
            <a:r>
              <a:rPr lang="pt-BR" sz="2400" b="1" dirty="0">
                <a:solidFill>
                  <a:srgbClr val="FF0000"/>
                </a:solidFill>
              </a:rPr>
              <a:t>SPC</a:t>
            </a:r>
            <a:r>
              <a:rPr lang="pt-BR" sz="2400" dirty="0"/>
              <a:t>” dos criminosos, uma base de dados onde os maus pagadores eram listados, um sistema de reputação para evitar o calote.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/>
              <a:t> </a:t>
            </a:r>
            <a:r>
              <a:rPr lang="pt-BR" sz="2400" dirty="0" smtClean="0"/>
              <a:t>Nos sites existem </a:t>
            </a:r>
            <a:r>
              <a:rPr lang="pt-BR" sz="2400" b="1" dirty="0">
                <a:solidFill>
                  <a:srgbClr val="FF0000"/>
                </a:solidFill>
              </a:rPr>
              <a:t>“As lojas do </a:t>
            </a:r>
            <a:r>
              <a:rPr lang="pt-BR" sz="2400" b="1" dirty="0" err="1" smtClean="0">
                <a:solidFill>
                  <a:srgbClr val="FF0000"/>
                </a:solidFill>
              </a:rPr>
              <a:t>cibercrime</a:t>
            </a:r>
            <a:r>
              <a:rPr lang="pt-BR" sz="2400" b="1" dirty="0" smtClean="0">
                <a:solidFill>
                  <a:srgbClr val="FF0000"/>
                </a:solidFill>
              </a:rPr>
              <a:t>” </a:t>
            </a:r>
            <a:r>
              <a:rPr lang="pt-BR" sz="2400" dirty="0" smtClean="0"/>
              <a:t>e </a:t>
            </a:r>
            <a:r>
              <a:rPr lang="pt-BR" sz="2400" dirty="0"/>
              <a:t>são </a:t>
            </a:r>
            <a:r>
              <a:rPr lang="pt-BR" sz="2400" dirty="0" smtClean="0"/>
              <a:t>públicas - certeza </a:t>
            </a:r>
            <a:r>
              <a:rPr lang="pt-BR" sz="2400" dirty="0"/>
              <a:t>de </a:t>
            </a:r>
            <a:r>
              <a:rPr lang="pt-BR" sz="2400" dirty="0" smtClean="0"/>
              <a:t>impunidade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/>
              <a:t>Os </a:t>
            </a:r>
            <a:r>
              <a:rPr lang="pt-BR" sz="2400" dirty="0"/>
              <a:t>“</a:t>
            </a:r>
            <a:r>
              <a:rPr lang="pt-BR" sz="2400" b="1" dirty="0">
                <a:solidFill>
                  <a:srgbClr val="FF0000"/>
                </a:solidFill>
              </a:rPr>
              <a:t>produtos</a:t>
            </a:r>
            <a:r>
              <a:rPr lang="pt-BR" sz="2400" dirty="0"/>
              <a:t>” são oferecidos com descrições detalhadas, vídeos explicativos, com a possibilidade de suporte para os </a:t>
            </a:r>
            <a:r>
              <a:rPr lang="pt-BR" sz="2400" dirty="0" smtClean="0"/>
              <a:t>compradores -  </a:t>
            </a:r>
            <a:r>
              <a:rPr lang="pt-BR" sz="2400" dirty="0"/>
              <a:t>Os serviços vão de 70 a 5 mil dólares.</a:t>
            </a:r>
          </a:p>
        </p:txBody>
      </p:sp>
    </p:spTree>
    <p:extLst>
      <p:ext uri="{BB962C8B-B14F-4D97-AF65-F5344CB8AC3E}">
        <p14:creationId xmlns:p14="http://schemas.microsoft.com/office/powerpoint/2010/main" val="6274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12899" y="4385809"/>
            <a:ext cx="5162932" cy="1754326"/>
          </a:xfrm>
          <a:prstGeom prst="rect">
            <a:avLst/>
          </a:prstGeom>
          <a:solidFill>
            <a:srgbClr val="99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de Segurança da Informação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Gerir todo esse processo de segurança da informação visa elevar e manter o nível de segurança ao que foi proposto pela alta direção durante a especificação do programa de governança de segurança da informação.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33342" y="270455"/>
            <a:ext cx="6005064" cy="12772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Agilidade dos Processos de negócios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q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entrega de produtos com qualidade e rapidez a clientes sempre mais exigentes. 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q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uso de sistemas de informação e comunicação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09641" y="1849730"/>
            <a:ext cx="5466190" cy="15542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 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q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o maior patrimônio que uma organização pode possuir, se deseja manter-se competitiva. 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q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Considerada um ativo estratégico para o negócio da organização.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888642" y="2668880"/>
            <a:ext cx="4482874" cy="23852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Segurança da Informação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q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ser protegida e gerenciada quanto ao seu armazenamento e tramitação, evitando que pessoas indesejadas a acessem.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q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segurança da informação passa a ter um papel fundamental na estratégia de negócio das organizações. </a:t>
            </a:r>
          </a:p>
        </p:txBody>
      </p:sp>
      <p:sp>
        <p:nvSpPr>
          <p:cNvPr id="8" name="Seta dobrada para cima 7"/>
          <p:cNvSpPr/>
          <p:nvPr/>
        </p:nvSpPr>
        <p:spPr>
          <a:xfrm flipV="1">
            <a:off x="7226767" y="890879"/>
            <a:ext cx="2303462" cy="604838"/>
          </a:xfrm>
          <a:prstGeom prst="bentUpArrow">
            <a:avLst>
              <a:gd name="adj1" fmla="val 25000"/>
              <a:gd name="adj2" fmla="val 13511"/>
              <a:gd name="adj3" fmla="val 25000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dobrada para cima 8"/>
          <p:cNvSpPr/>
          <p:nvPr/>
        </p:nvSpPr>
        <p:spPr>
          <a:xfrm rot="10800000">
            <a:off x="2729916" y="1976730"/>
            <a:ext cx="2520950" cy="576263"/>
          </a:xfrm>
          <a:prstGeom prst="bentUpArrow">
            <a:avLst>
              <a:gd name="adj1" fmla="val 23077"/>
              <a:gd name="adj2" fmla="val 25000"/>
              <a:gd name="adj3" fmla="val 25000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Seta dobrada para cima 10"/>
          <p:cNvSpPr/>
          <p:nvPr/>
        </p:nvSpPr>
        <p:spPr>
          <a:xfrm rot="5400000">
            <a:off x="3802272" y="4038940"/>
            <a:ext cx="438150" cy="2700338"/>
          </a:xfrm>
          <a:prstGeom prst="bent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7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79514" y="764705"/>
            <a:ext cx="8856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latin typeface="Arial" pitchFamily="34" charset="0"/>
                <a:cs typeface="Arial" pitchFamily="34" charset="0"/>
              </a:rPr>
              <a:t>ORGANOGRAMA DO CRIME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633" y="1772817"/>
            <a:ext cx="8978734" cy="36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E13-752A-40CA-8CBC-1BD99356C9C1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12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45725" y="2348880"/>
            <a:ext cx="885698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SPC DO CIBERCRIME BRASILEIRO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E13-752A-40CA-8CBC-1BD99356C9C1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6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12470" y="15441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cs typeface="Arial" pitchFamily="34" charset="0"/>
              </a:rPr>
              <a:t>A cada R$1 roubado a mão armada cerca de R$ 100.000,00 são roubados virtualmente.</a:t>
            </a:r>
          </a:p>
        </p:txBody>
      </p:sp>
      <p:pic>
        <p:nvPicPr>
          <p:cNvPr id="35842" name="Picture 2" descr="http://t1.gstatic.com/images?q=tbn:ANd9GcSL9eA5GIqZXVLJJO3jslCvMH4ba9XAwW85g-NA8mSknUhV7X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3081267"/>
            <a:ext cx="2232248" cy="2232248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 flipH="1">
            <a:off x="5303912" y="3532528"/>
            <a:ext cx="115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392144" y="6444044"/>
            <a:ext cx="3275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ea typeface="Calibri" pitchFamily="34" charset="0"/>
                <a:cs typeface="Arial" pitchFamily="34" charset="0"/>
              </a:rPr>
              <a:t>Fontes: Kaspersky</a:t>
            </a:r>
            <a:r>
              <a:rPr lang="pt-BR" dirty="0">
                <a:latin typeface="Arial" pitchFamily="34" charset="0"/>
                <a:cs typeface="Arial" pitchFamily="34" charset="0"/>
              </a:rPr>
              <a:t> - </a:t>
            </a:r>
            <a:r>
              <a:rPr lang="pt-BR" dirty="0">
                <a:latin typeface="Arial" pitchFamily="34" charset="0"/>
                <a:ea typeface="Calibri" pitchFamily="34" charset="0"/>
                <a:cs typeface="Arial" pitchFamily="34" charset="0"/>
              </a:rPr>
              <a:t>Febraban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3266201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535183" y="593103"/>
            <a:ext cx="914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cs typeface="Arial" pitchFamily="34" charset="0"/>
              </a:rPr>
              <a:t>CRIME PELA INTERNET x CRIME TRADICIONAL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E13-752A-40CA-8CBC-1BD99356C9C1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5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93183" y="1124744"/>
            <a:ext cx="11578107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cs typeface="Arial" pitchFamily="34" charset="0"/>
              </a:rPr>
              <a:t>CARACTERÍSTICAS DO CYBERCRIMINOSO BRASILEIRO</a:t>
            </a:r>
          </a:p>
          <a:p>
            <a:pPr algn="ctr"/>
            <a:endParaRPr lang="pt-BR" sz="2800" dirty="0"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pt-BR" sz="2800" dirty="0">
                <a:cs typeface="Arial" pitchFamily="34" charset="0"/>
              </a:rPr>
              <a:t>São </a:t>
            </a:r>
            <a:r>
              <a:rPr lang="pt-BR" sz="2800" b="1" dirty="0">
                <a:solidFill>
                  <a:srgbClr val="FF0000"/>
                </a:solidFill>
                <a:cs typeface="Arial" pitchFamily="34" charset="0"/>
              </a:rPr>
              <a:t>homens jovens</a:t>
            </a:r>
            <a:r>
              <a:rPr lang="pt-BR" sz="2800" dirty="0">
                <a:cs typeface="Arial" pitchFamily="34" charset="0"/>
              </a:rPr>
              <a:t>, enquanto as mulheres são usadas apenas como “</a:t>
            </a:r>
            <a:r>
              <a:rPr lang="pt-BR" sz="2800" b="1" dirty="0">
                <a:solidFill>
                  <a:srgbClr val="FF0000"/>
                </a:solidFill>
                <a:cs typeface="Arial" pitchFamily="34" charset="0"/>
              </a:rPr>
              <a:t>laranjas</a:t>
            </a:r>
            <a:r>
              <a:rPr lang="pt-BR" sz="2800" dirty="0">
                <a:cs typeface="Arial" pitchFamily="34" charset="0"/>
              </a:rPr>
              <a:t>” que recebem o dinheiro roubado durante os ataques.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E13-752A-40CA-8CBC-1BD99356C9C1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205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580" y="758952"/>
            <a:ext cx="10728102" cy="3566160"/>
          </a:xfrm>
        </p:spPr>
        <p:txBody>
          <a:bodyPr>
            <a:normAutofit/>
          </a:bodyPr>
          <a:lstStyle/>
          <a:p>
            <a:pPr algn="ctr"/>
            <a:r>
              <a:rPr lang="pt-BR" sz="7000" b="1" dirty="0" smtClean="0">
                <a:solidFill>
                  <a:schemeClr val="tx1"/>
                </a:solidFill>
              </a:rPr>
              <a:t>A relação Segurança da Informação e o Fator Humano</a:t>
            </a:r>
            <a:endParaRPr lang="pt-BR" sz="7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Fator humano – estratégico para o sucesso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061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25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34849" y="725380"/>
            <a:ext cx="11694017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800" dirty="0" smtClean="0"/>
              <a:t>A segurança </a:t>
            </a:r>
            <a:r>
              <a:rPr lang="pt-BR" sz="2800" dirty="0"/>
              <a:t>da informação </a:t>
            </a:r>
            <a:r>
              <a:rPr lang="pt-BR" sz="2800" dirty="0" smtClean="0"/>
              <a:t>vista sob o prisma de suas atribuições. </a:t>
            </a:r>
          </a:p>
          <a:p>
            <a:pPr algn="just">
              <a:lnSpc>
                <a:spcPct val="130000"/>
              </a:lnSpc>
            </a:pPr>
            <a:endParaRPr lang="pt-BR" sz="2800" dirty="0" smtClean="0"/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pt-BR" sz="2800" b="1" dirty="0" smtClean="0">
                <a:solidFill>
                  <a:srgbClr val="FF0000"/>
                </a:solidFill>
              </a:rPr>
              <a:t>Operacional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/>
              <a:t>- determina </a:t>
            </a:r>
            <a:r>
              <a:rPr lang="pt-BR" sz="2800" dirty="0"/>
              <a:t>os impactos resultantes ao que se referem aos </a:t>
            </a:r>
            <a:r>
              <a:rPr lang="pt-BR" sz="2800" dirty="0" smtClean="0"/>
              <a:t>incidentes ocorridos na organização </a:t>
            </a:r>
            <a:r>
              <a:rPr lang="pt-BR" sz="2800" dirty="0"/>
              <a:t>e o modo como isso é </a:t>
            </a:r>
            <a:r>
              <a:rPr lang="pt-BR" sz="2800" dirty="0" smtClean="0"/>
              <a:t>assimilado pelo </a:t>
            </a:r>
            <a:r>
              <a:rPr lang="pt-BR" sz="2800" dirty="0"/>
              <a:t>negócio;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pt-BR" sz="2800" b="1" dirty="0" smtClean="0">
                <a:solidFill>
                  <a:srgbClr val="FF0000"/>
                </a:solidFill>
              </a:rPr>
              <a:t>Imagem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/>
              <a:t>- impacto </a:t>
            </a:r>
            <a:r>
              <a:rPr lang="pt-BR" sz="2800" dirty="0"/>
              <a:t>que os incidentes têm sobre o valor </a:t>
            </a:r>
            <a:r>
              <a:rPr lang="pt-BR" sz="2800" dirty="0" smtClean="0"/>
              <a:t>da “marca</a:t>
            </a:r>
            <a:r>
              <a:rPr lang="pt-BR" sz="2800" dirty="0"/>
              <a:t>” ou sobre </a:t>
            </a:r>
            <a:r>
              <a:rPr lang="pt-BR" sz="2800" dirty="0" smtClean="0"/>
              <a:t>os seus </a:t>
            </a:r>
            <a:r>
              <a:rPr lang="pt-BR" sz="2800" dirty="0" err="1" smtClean="0"/>
              <a:t>stakeholders</a:t>
            </a:r>
            <a:r>
              <a:rPr lang="pt-BR" sz="2800" dirty="0" smtClean="0"/>
              <a:t>; 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pt-BR" sz="2800" b="1" dirty="0" smtClean="0">
                <a:solidFill>
                  <a:srgbClr val="FF0000"/>
                </a:solidFill>
              </a:rPr>
              <a:t>Financeiro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/>
              <a:t>– quais são aos </a:t>
            </a:r>
            <a:r>
              <a:rPr lang="pt-BR" sz="2800" dirty="0"/>
              <a:t>custos </a:t>
            </a:r>
            <a:r>
              <a:rPr lang="pt-BR" sz="2800" dirty="0" smtClean="0"/>
              <a:t>que um incidente poderá proporcionar.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80633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26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4546" y="1249246"/>
            <a:ext cx="119000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4000" b="1" dirty="0" smtClean="0"/>
              <a:t>RECURSOS </a:t>
            </a:r>
            <a:r>
              <a:rPr lang="pt-BR" sz="4000" b="1" dirty="0"/>
              <a:t>HUMANOS: ALICERCE OU VULNERABILIDADE</a:t>
            </a:r>
            <a:r>
              <a:rPr lang="pt-BR" sz="4000" b="1" dirty="0" smtClean="0"/>
              <a:t>?</a:t>
            </a:r>
            <a:endParaRPr lang="pt-BR" sz="4000" b="1" dirty="0"/>
          </a:p>
          <a:p>
            <a:pPr algn="ctr">
              <a:lnSpc>
                <a:spcPct val="200000"/>
              </a:lnSpc>
            </a:pPr>
            <a:r>
              <a:rPr lang="pt-BR" sz="4000" b="1" dirty="0" smtClean="0"/>
              <a:t>Todos nós temos um </a:t>
            </a:r>
            <a:r>
              <a:rPr lang="pt-BR" sz="4000" b="1" dirty="0" smtClean="0">
                <a:solidFill>
                  <a:srgbClr val="FF0000"/>
                </a:solidFill>
              </a:rPr>
              <a:t>preço</a:t>
            </a:r>
            <a:r>
              <a:rPr lang="pt-BR" sz="4000" b="1" dirty="0" smtClean="0"/>
              <a:t>, cabe descobrir qual?</a:t>
            </a:r>
          </a:p>
        </p:txBody>
      </p:sp>
    </p:spTree>
    <p:extLst>
      <p:ext uri="{BB962C8B-B14F-4D97-AF65-F5344CB8AC3E}">
        <p14:creationId xmlns:p14="http://schemas.microsoft.com/office/powerpoint/2010/main" val="4019592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27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88889" y="304161"/>
            <a:ext cx="116467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A estrutura de organização por mais que seja criteriosa e rígida, tem como base o </a:t>
            </a:r>
            <a:r>
              <a:rPr lang="pt-BR" sz="2400" b="1" dirty="0">
                <a:solidFill>
                  <a:srgbClr val="FF0000"/>
                </a:solidFill>
              </a:rPr>
              <a:t>ser humano</a:t>
            </a:r>
            <a:r>
              <a:rPr lang="pt-BR" sz="2400" dirty="0"/>
              <a:t>, responsáveis por atitudes e decisões boas ou ruins para a Organização.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É o elo </a:t>
            </a:r>
            <a:r>
              <a:rPr lang="pt-BR" sz="2400" b="1" dirty="0">
                <a:solidFill>
                  <a:srgbClr val="FF0000"/>
                </a:solidFill>
              </a:rPr>
              <a:t>fraco da corrente</a:t>
            </a:r>
            <a:r>
              <a:rPr lang="pt-BR" sz="2400" dirty="0"/>
              <a:t>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Pode </a:t>
            </a:r>
            <a:r>
              <a:rPr lang="pt-BR" sz="2400" dirty="0"/>
              <a:t>ser o maior </a:t>
            </a:r>
            <a:r>
              <a:rPr lang="pt-BR" sz="2400" b="1" dirty="0">
                <a:solidFill>
                  <a:srgbClr val="FF0000"/>
                </a:solidFill>
              </a:rPr>
              <a:t>amigo ou o pior inimigo </a:t>
            </a:r>
            <a:r>
              <a:rPr lang="pt-BR" sz="2400" dirty="0"/>
              <a:t>da Organização.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Ele decide as normas, regras e as diretrizes, mas também decide se </a:t>
            </a:r>
            <a:r>
              <a:rPr lang="pt-BR" sz="2400" b="1" dirty="0">
                <a:solidFill>
                  <a:srgbClr val="FF0000"/>
                </a:solidFill>
              </a:rPr>
              <a:t>vai ou não </a:t>
            </a:r>
            <a:r>
              <a:rPr lang="pt-BR" sz="2400" dirty="0"/>
              <a:t>segui-las.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Enfim, é a </a:t>
            </a:r>
            <a:r>
              <a:rPr lang="pt-BR" sz="2400" b="1" dirty="0">
                <a:solidFill>
                  <a:srgbClr val="FF0000"/>
                </a:solidFill>
              </a:rPr>
              <a:t>maior vulnerabilidade </a:t>
            </a:r>
            <a:r>
              <a:rPr lang="pt-BR" sz="2400" dirty="0"/>
              <a:t>de um sistema computacional.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Em questão de segundos, realizando uma ação errônea, ele pode levar a </a:t>
            </a:r>
            <a:r>
              <a:rPr lang="pt-BR" sz="2400" b="1" dirty="0">
                <a:solidFill>
                  <a:srgbClr val="FF0000"/>
                </a:solidFill>
              </a:rPr>
              <a:t>falência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uma organização.</a:t>
            </a:r>
          </a:p>
        </p:txBody>
      </p:sp>
    </p:spTree>
    <p:extLst>
      <p:ext uri="{BB962C8B-B14F-4D97-AF65-F5344CB8AC3E}">
        <p14:creationId xmlns:p14="http://schemas.microsoft.com/office/powerpoint/2010/main" val="2682371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28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27527" y="298519"/>
            <a:ext cx="1173694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Como minimizar esses problemas?</a:t>
            </a:r>
          </a:p>
          <a:p>
            <a:pPr algn="just"/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Não existe uma fórmula padrão, mas algumas </a:t>
            </a:r>
            <a:r>
              <a:rPr lang="pt-BR" sz="2400" b="1" dirty="0" smtClean="0">
                <a:solidFill>
                  <a:srgbClr val="FF0000"/>
                </a:solidFill>
              </a:rPr>
              <a:t>boas práticas </a:t>
            </a:r>
            <a:r>
              <a:rPr lang="pt-BR" sz="2400" dirty="0" smtClean="0"/>
              <a:t>podem ser citadas.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Contratar um profissional </a:t>
            </a:r>
            <a:r>
              <a:rPr lang="pt-BR" sz="2400" dirty="0"/>
              <a:t>que </a:t>
            </a:r>
            <a:r>
              <a:rPr lang="pt-BR" sz="2400" b="1" dirty="0">
                <a:solidFill>
                  <a:srgbClr val="FF0000"/>
                </a:solidFill>
              </a:rPr>
              <a:t>compactue </a:t>
            </a:r>
            <a:r>
              <a:rPr lang="pt-BR" sz="2400" b="1" dirty="0" smtClean="0">
                <a:solidFill>
                  <a:srgbClr val="FF0000"/>
                </a:solidFill>
              </a:rPr>
              <a:t>com </a:t>
            </a:r>
            <a:r>
              <a:rPr lang="pt-BR" sz="2400" b="1" dirty="0">
                <a:solidFill>
                  <a:srgbClr val="FF0000"/>
                </a:solidFill>
              </a:rPr>
              <a:t>a filosofia da </a:t>
            </a:r>
            <a:r>
              <a:rPr lang="pt-BR" sz="2400" b="1" dirty="0" smtClean="0">
                <a:solidFill>
                  <a:srgbClr val="FF0000"/>
                </a:solidFill>
              </a:rPr>
              <a:t>empresa</a:t>
            </a:r>
            <a:r>
              <a:rPr lang="pt-BR" sz="2400" dirty="0" smtClean="0"/>
              <a:t>, além dos conhecimentos técnicos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Deixar claro em contrato os </a:t>
            </a:r>
            <a:r>
              <a:rPr lang="pt-BR" sz="2400" b="1" dirty="0" smtClean="0">
                <a:solidFill>
                  <a:srgbClr val="FF0000"/>
                </a:solidFill>
              </a:rPr>
              <a:t>direitos e deveres </a:t>
            </a:r>
            <a:r>
              <a:rPr lang="pt-BR" sz="2400" dirty="0" smtClean="0"/>
              <a:t>desse colaborador em relação às informações a serem manipuladas, e ao uso dos recursos computacionais da organização.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solidFill>
                  <a:srgbClr val="FF0000"/>
                </a:solidFill>
              </a:rPr>
              <a:t>Dar conhecimento e capacitar </a:t>
            </a:r>
            <a:r>
              <a:rPr lang="pt-BR" sz="2400" dirty="0" smtClean="0"/>
              <a:t>o seu colaborador quanto às normas, regimentos, procedimentos e política de segurança da informação.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Manter sempre o colaborador </a:t>
            </a:r>
            <a:r>
              <a:rPr lang="pt-BR" sz="2400" b="1" dirty="0" smtClean="0">
                <a:solidFill>
                  <a:srgbClr val="FF0000"/>
                </a:solidFill>
              </a:rPr>
              <a:t>motivado e antenado </a:t>
            </a:r>
            <a:r>
              <a:rPr lang="pt-BR" sz="2400" dirty="0" smtClean="0"/>
              <a:t>quantos aos possíveis incidentes de segurança da informação.</a:t>
            </a:r>
          </a:p>
        </p:txBody>
      </p:sp>
    </p:spTree>
    <p:extLst>
      <p:ext uri="{BB962C8B-B14F-4D97-AF65-F5344CB8AC3E}">
        <p14:creationId xmlns:p14="http://schemas.microsoft.com/office/powerpoint/2010/main" val="2493432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29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2879" y="1125038"/>
            <a:ext cx="120803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Não </a:t>
            </a:r>
            <a:r>
              <a:rPr lang="pt-BR" sz="2400" dirty="0"/>
              <a:t>se </a:t>
            </a:r>
            <a:r>
              <a:rPr lang="pt-BR" sz="2400" dirty="0" smtClean="0"/>
              <a:t>restringem aos </a:t>
            </a:r>
            <a:r>
              <a:rPr lang="pt-BR" sz="2400" dirty="0"/>
              <a:t>níveis </a:t>
            </a:r>
            <a:r>
              <a:rPr lang="pt-BR" sz="2400" b="1" dirty="0">
                <a:solidFill>
                  <a:srgbClr val="FF0000"/>
                </a:solidFill>
              </a:rPr>
              <a:t>operacionais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das organizações, </a:t>
            </a:r>
            <a:r>
              <a:rPr lang="pt-BR" sz="2400" dirty="0" smtClean="0"/>
              <a:t>mas também aos </a:t>
            </a:r>
            <a:r>
              <a:rPr lang="pt-BR" sz="2400" b="1" dirty="0">
                <a:solidFill>
                  <a:srgbClr val="FF0000"/>
                </a:solidFill>
              </a:rPr>
              <a:t>mais altos </a:t>
            </a:r>
            <a:r>
              <a:rPr lang="pt-BR" sz="2400" dirty="0"/>
              <a:t>níveis hierárquicos.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Normalmente, colaboradores </a:t>
            </a:r>
            <a:r>
              <a:rPr lang="pt-BR" sz="2400" dirty="0"/>
              <a:t>em posição de </a:t>
            </a:r>
            <a:r>
              <a:rPr lang="pt-BR" sz="2400" dirty="0" smtClean="0"/>
              <a:t>chefia </a:t>
            </a:r>
            <a:r>
              <a:rPr lang="pt-BR" sz="2400" b="1" dirty="0" smtClean="0">
                <a:solidFill>
                  <a:srgbClr val="FF0000"/>
                </a:solidFill>
              </a:rPr>
              <a:t>tendem </a:t>
            </a:r>
            <a:r>
              <a:rPr lang="pt-BR" sz="2400" b="1" dirty="0">
                <a:solidFill>
                  <a:srgbClr val="FF0000"/>
                </a:solidFill>
              </a:rPr>
              <a:t>a se </a:t>
            </a:r>
            <a:r>
              <a:rPr lang="pt-BR" sz="2400" b="1" dirty="0" smtClean="0">
                <a:solidFill>
                  <a:srgbClr val="FF0000"/>
                </a:solidFill>
              </a:rPr>
              <a:t>mostrar desatentos </a:t>
            </a:r>
            <a:r>
              <a:rPr lang="pt-BR" sz="2400" dirty="0"/>
              <a:t>para questões de </a:t>
            </a:r>
            <a:r>
              <a:rPr lang="pt-BR" sz="2400" dirty="0" smtClean="0"/>
              <a:t>segurança.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Acreditam </a:t>
            </a:r>
            <a:r>
              <a:rPr lang="pt-BR" sz="2400" b="1" dirty="0">
                <a:solidFill>
                  <a:srgbClr val="FF0000"/>
                </a:solidFill>
              </a:rPr>
              <a:t>estarem acima </a:t>
            </a:r>
            <a:r>
              <a:rPr lang="pt-BR" sz="2400" dirty="0"/>
              <a:t>das regras de segurança da informação prescritas pela organização. </a:t>
            </a:r>
            <a:endParaRPr lang="pt-BR" sz="2400" dirty="0" smtClean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A TI </a:t>
            </a:r>
            <a:r>
              <a:rPr lang="pt-BR" sz="2400" dirty="0"/>
              <a:t>resolve </a:t>
            </a:r>
            <a:r>
              <a:rPr lang="pt-BR" sz="2400" b="1" dirty="0">
                <a:solidFill>
                  <a:srgbClr val="FF0000"/>
                </a:solidFill>
              </a:rPr>
              <a:t>qualquer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problema </a:t>
            </a:r>
            <a:r>
              <a:rPr lang="pt-BR" sz="2400" dirty="0" smtClean="0"/>
              <a:t>caso ocorra.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São </a:t>
            </a:r>
            <a:r>
              <a:rPr lang="pt-BR" sz="2400" b="1" dirty="0">
                <a:solidFill>
                  <a:srgbClr val="FF0000"/>
                </a:solidFill>
              </a:rPr>
              <a:t>alvos fáceis </a:t>
            </a:r>
            <a:r>
              <a:rPr lang="pt-BR" sz="2400" dirty="0" smtClean="0"/>
              <a:t>para criminosos, no qual a </a:t>
            </a:r>
            <a:r>
              <a:rPr lang="pt-BR" sz="2400" b="1" dirty="0" smtClean="0">
                <a:solidFill>
                  <a:srgbClr val="FF0000"/>
                </a:solidFill>
              </a:rPr>
              <a:t>engenharia </a:t>
            </a:r>
            <a:r>
              <a:rPr lang="pt-BR" sz="2400" b="1" dirty="0">
                <a:solidFill>
                  <a:srgbClr val="FF0000"/>
                </a:solidFill>
              </a:rPr>
              <a:t>social </a:t>
            </a:r>
            <a:r>
              <a:rPr lang="pt-BR" sz="2400" b="1" dirty="0" smtClean="0">
                <a:solidFill>
                  <a:srgbClr val="FF0000"/>
                </a:solidFill>
              </a:rPr>
              <a:t>online é a principal ferramenta</a:t>
            </a:r>
            <a:r>
              <a:rPr lang="pt-BR" sz="2400" dirty="0" smtClean="0"/>
              <a:t>, </a:t>
            </a:r>
            <a:r>
              <a:rPr lang="pt-BR" sz="2400" dirty="0"/>
              <a:t>comprometendo assim </a:t>
            </a:r>
            <a:r>
              <a:rPr lang="pt-BR" sz="2400" dirty="0" smtClean="0"/>
              <a:t>a segurança </a:t>
            </a:r>
            <a:r>
              <a:rPr lang="pt-BR" sz="2400" dirty="0"/>
              <a:t>dos </a:t>
            </a:r>
            <a:r>
              <a:rPr lang="pt-BR" sz="2400" dirty="0" smtClean="0"/>
              <a:t>ativos </a:t>
            </a:r>
            <a:r>
              <a:rPr lang="pt-BR" sz="2400" dirty="0"/>
              <a:t>sob seu domínio.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25879" y="295072"/>
            <a:ext cx="4606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/>
              <a:t>As Vulnerabilidades Humanas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8726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3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40403" y="629556"/>
            <a:ext cx="116854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Pessoas e organizações dependes da Tecnologia da Informação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S</a:t>
            </a: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egurança 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da informação </a:t>
            </a: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- </a:t>
            </a:r>
            <a:r>
              <a:rPr lang="pt-B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fator </a:t>
            </a:r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estratégico 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para </a:t>
            </a: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os processos de 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negócio das </a:t>
            </a: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Organizações.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Segurança da informação - </a:t>
            </a: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uma 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preocupação </a:t>
            </a: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dos </a:t>
            </a:r>
            <a:r>
              <a:rPr lang="pt-B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Gestores de Negócios</a:t>
            </a: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. 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Candara" panose="020E0502030303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Hoje </a:t>
            </a: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o sucesso 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de um ataque é uma </a:t>
            </a:r>
            <a:r>
              <a:rPr lang="pt-B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realidade</a:t>
            </a: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. 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Candara" panose="020E0502030303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Tudo é uma questão de </a:t>
            </a:r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tempo, oportunidade, motivação e conhecimento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. </a:t>
            </a:r>
            <a:endParaRPr lang="pt-BR" sz="2800" dirty="0" smtClean="0">
              <a:latin typeface="Calibri" panose="020F0502020204030204" pitchFamily="34" charset="0"/>
              <a:ea typeface="Calibri" panose="020F0502020204030204" pitchFamily="34" charset="0"/>
              <a:cs typeface="Candara" panose="020E0502030303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Os 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criminosos cibernéticos estão cada vez mais </a:t>
            </a:r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presentes e capacitados 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ndara" panose="020E0502030303020204" pitchFamily="34" charset="0"/>
              </a:rPr>
              <a:t>nas diversas tecnologias existentes no mercado.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854" y="771831"/>
            <a:ext cx="10395826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b="1" dirty="0" smtClean="0"/>
              <a:t>A Importância de Implantar um Sistema de Gestão de Segurança </a:t>
            </a:r>
            <a:r>
              <a:rPr lang="pt-BR" sz="7200" b="1" dirty="0"/>
              <a:t>da </a:t>
            </a:r>
            <a:r>
              <a:rPr lang="pt-BR" sz="7200" b="1" dirty="0" smtClean="0"/>
              <a:t>Informação (SGSI)</a:t>
            </a:r>
            <a:endParaRPr lang="pt-BR" sz="72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t-BR" b="1" dirty="0" smtClean="0"/>
              <a:t>Fatores relevantes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3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31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49290" y="952586"/>
            <a:ext cx="11531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Para implantar precisa conhecer os seu </a:t>
            </a:r>
            <a:r>
              <a:rPr lang="pt-BR" sz="2400" b="1" dirty="0" smtClean="0">
                <a:solidFill>
                  <a:srgbClr val="FF0000"/>
                </a:solidFill>
              </a:rPr>
              <a:t>riscos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/>
              <a:t>inicialmente: realizar uma análise e avaliação de riscos.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Buscar soluções, isto é, seleção de </a:t>
            </a:r>
            <a:r>
              <a:rPr lang="pt-BR" sz="2400" b="1" dirty="0" smtClean="0">
                <a:solidFill>
                  <a:srgbClr val="FF0000"/>
                </a:solidFill>
              </a:rPr>
              <a:t>controles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/>
              <a:t>(contramedidas).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solidFill>
                  <a:srgbClr val="FF0000"/>
                </a:solidFill>
              </a:rPr>
              <a:t>Documentar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/>
              <a:t>– criação de política de segurança da informação e procedimentos.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Implantar os </a:t>
            </a:r>
            <a:r>
              <a:rPr lang="pt-BR" sz="2400" b="1" dirty="0" smtClean="0">
                <a:solidFill>
                  <a:srgbClr val="FF0000"/>
                </a:solidFill>
              </a:rPr>
              <a:t>controles selecionados</a:t>
            </a:r>
            <a:r>
              <a:rPr lang="pt-BR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solidFill>
                  <a:srgbClr val="FF0000"/>
                </a:solidFill>
              </a:rPr>
              <a:t>Auditar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/>
              <a:t>o planejado com o implantado.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Manter um </a:t>
            </a:r>
            <a:r>
              <a:rPr lang="pt-BR" sz="2400" b="1" dirty="0" smtClean="0">
                <a:solidFill>
                  <a:srgbClr val="FF0000"/>
                </a:solidFill>
              </a:rPr>
              <a:t>monitoramento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/>
              <a:t>constante.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Analisar e tratar </a:t>
            </a:r>
            <a:r>
              <a:rPr lang="pt-BR" sz="2400" b="1" dirty="0" smtClean="0">
                <a:solidFill>
                  <a:srgbClr val="FF0000"/>
                </a:solidFill>
              </a:rPr>
              <a:t>incidentes de segurança </a:t>
            </a:r>
            <a:r>
              <a:rPr lang="pt-BR" sz="2400" dirty="0" smtClean="0"/>
              <a:t>da informação.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Ter sempre em mãos o seu plano de </a:t>
            </a:r>
            <a:r>
              <a:rPr lang="pt-BR" sz="2400" b="1" dirty="0" smtClean="0">
                <a:solidFill>
                  <a:srgbClr val="FF0000"/>
                </a:solidFill>
              </a:rPr>
              <a:t>contingência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/>
              <a:t>ou o seu </a:t>
            </a:r>
            <a:r>
              <a:rPr lang="pt-BR" sz="2400" b="1" dirty="0" smtClean="0">
                <a:solidFill>
                  <a:srgbClr val="FF0000"/>
                </a:solidFill>
              </a:rPr>
              <a:t>PCN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91684" y="373486"/>
            <a:ext cx="3645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Como fazer ????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879" y="958530"/>
            <a:ext cx="12028867" cy="48245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pt-BR" sz="2400" dirty="0">
                <a:solidFill>
                  <a:schemeClr val="tx1"/>
                </a:solidFill>
              </a:rPr>
              <a:t>Conhecimento dos riscos de segurança dos  ambientes e processos de negócio  suportados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2400" dirty="0">
                <a:solidFill>
                  <a:schemeClr val="tx1"/>
                </a:solidFill>
              </a:rPr>
              <a:t>Identificação de possíveis fatores de perda e prejuízo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2400" dirty="0">
                <a:solidFill>
                  <a:schemeClr val="tx1"/>
                </a:solidFill>
              </a:rPr>
              <a:t>Otimização do planejamento de segurança com um Plano de Ação consistente, integrado e priorizado com base nos riscos identificados;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2400" dirty="0">
                <a:solidFill>
                  <a:schemeClr val="tx1"/>
                </a:solidFill>
              </a:rPr>
              <a:t>Implantação de controles, reduzindo os riscos identificados, mediante o estabelecimento de nível de segurança adequado à </a:t>
            </a:r>
            <a:r>
              <a:rPr lang="pt-BR" sz="2400" dirty="0" err="1">
                <a:solidFill>
                  <a:schemeClr val="tx1"/>
                </a:solidFill>
              </a:rPr>
              <a:t>criticidade</a:t>
            </a:r>
            <a:r>
              <a:rPr lang="pt-BR" sz="2400" dirty="0">
                <a:solidFill>
                  <a:schemeClr val="tx1"/>
                </a:solidFill>
              </a:rPr>
              <a:t> dos processos de negócio envolvidos;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2400" dirty="0">
                <a:solidFill>
                  <a:schemeClr val="tx1"/>
                </a:solidFill>
              </a:rPr>
              <a:t>Fortalecimento da imagem diante dos clientes, funcionários, fornecedores e parceiros;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2400" dirty="0">
                <a:solidFill>
                  <a:schemeClr val="tx1"/>
                </a:solidFill>
              </a:rPr>
              <a:t>Formalizar as regras de segurança do negócio;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2400" dirty="0">
                <a:solidFill>
                  <a:schemeClr val="tx1"/>
                </a:solidFill>
              </a:rPr>
              <a:t>Possibilitar a criação de políticas e procedimentos com o objetivo de direcionar os usuários finais e membros da área de TI quanto às melhores práticas de uso da informação.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2400" dirty="0">
                <a:solidFill>
                  <a:schemeClr val="tx1"/>
                </a:solidFill>
              </a:rPr>
              <a:t>Estabelecer futuros critérios para adoção e manutenção de controles de segurança.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2400" dirty="0">
                <a:solidFill>
                  <a:schemeClr val="tx1"/>
                </a:solidFill>
              </a:rPr>
              <a:t>Prover uma maior disponibilidade dos serviços de TI da organização.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0581" y="95541"/>
            <a:ext cx="8928100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Benefícios da Implantação</a:t>
            </a:r>
          </a:p>
        </p:txBody>
      </p:sp>
    </p:spTree>
    <p:extLst>
      <p:ext uri="{BB962C8B-B14F-4D97-AF65-F5344CB8AC3E}">
        <p14:creationId xmlns:p14="http://schemas.microsoft.com/office/powerpoint/2010/main" val="2069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graphicFrame>
        <p:nvGraphicFramePr>
          <p:cNvPr id="2662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367334"/>
              </p:ext>
            </p:extLst>
          </p:nvPr>
        </p:nvGraphicFramePr>
        <p:xfrm>
          <a:off x="901522" y="1190401"/>
          <a:ext cx="9892534" cy="4717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3" imgW="5542775" imgH="2257185" progId="Visio.Drawing.11">
                  <p:embed/>
                </p:oleObj>
              </mc:Choice>
              <mc:Fallback>
                <p:oleObj name="Visio" r:id="rId3" imgW="5542775" imgH="2257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22" y="1190401"/>
                        <a:ext cx="9892534" cy="4717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239749" y="184666"/>
            <a:ext cx="8713787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Vantagens Competitivas</a:t>
            </a:r>
          </a:p>
        </p:txBody>
      </p:sp>
    </p:spTree>
    <p:extLst>
      <p:ext uri="{BB962C8B-B14F-4D97-AF65-F5344CB8AC3E}">
        <p14:creationId xmlns:p14="http://schemas.microsoft.com/office/powerpoint/2010/main" val="6428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71831"/>
            <a:ext cx="10058400" cy="3566160"/>
          </a:xfrm>
        </p:spPr>
        <p:txBody>
          <a:bodyPr>
            <a:normAutofit/>
          </a:bodyPr>
          <a:lstStyle/>
          <a:p>
            <a:r>
              <a:rPr lang="pt-BR" sz="72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Aspectos Conclusivos</a:t>
            </a:r>
            <a:endParaRPr lang="pt-BR" sz="7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7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7577" y="975462"/>
            <a:ext cx="11311031" cy="4683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pt-BR" sz="3199" b="1" i="1" dirty="0"/>
              <a:t>“Se você conhece o inimigo e conhece a si mesmo ... </a:t>
            </a:r>
          </a:p>
          <a:p>
            <a:pPr algn="just">
              <a:lnSpc>
                <a:spcPct val="120000"/>
              </a:lnSpc>
              <a:defRPr/>
            </a:pPr>
            <a:r>
              <a:rPr lang="pt-BR" sz="3199" b="1" i="1" dirty="0"/>
              <a:t>não precisa temer o resultado de cem batalhas.</a:t>
            </a:r>
          </a:p>
          <a:p>
            <a:pPr algn="just">
              <a:lnSpc>
                <a:spcPct val="120000"/>
              </a:lnSpc>
              <a:defRPr/>
            </a:pPr>
            <a:r>
              <a:rPr lang="pt-BR" sz="3199" b="1" i="1" dirty="0"/>
              <a:t>Se você se conhece mas não conhece o inimigo ... </a:t>
            </a:r>
          </a:p>
          <a:p>
            <a:pPr algn="just">
              <a:lnSpc>
                <a:spcPct val="120000"/>
              </a:lnSpc>
              <a:defRPr/>
            </a:pPr>
            <a:r>
              <a:rPr lang="pt-BR" sz="3199" b="1" i="1" dirty="0"/>
              <a:t>para cada vitória sofrerá uma derrota.</a:t>
            </a:r>
          </a:p>
          <a:p>
            <a:pPr algn="just">
              <a:lnSpc>
                <a:spcPct val="120000"/>
              </a:lnSpc>
              <a:defRPr/>
            </a:pPr>
            <a:r>
              <a:rPr lang="pt-BR" sz="3199" b="1" i="1" dirty="0"/>
              <a:t>Se você não conhece nem o inimigo e nem a si mesmo....</a:t>
            </a:r>
          </a:p>
          <a:p>
            <a:pPr algn="just">
              <a:lnSpc>
                <a:spcPct val="120000"/>
              </a:lnSpc>
              <a:defRPr/>
            </a:pPr>
            <a:r>
              <a:rPr lang="pt-BR" sz="3199" b="1" i="1" dirty="0"/>
              <a:t>perderá todas as batalhas.”</a:t>
            </a:r>
          </a:p>
          <a:p>
            <a:pPr algn="just">
              <a:defRPr/>
            </a:pPr>
            <a:endParaRPr lang="pt-BR" sz="3199" b="1" i="1" dirty="0"/>
          </a:p>
          <a:p>
            <a:pPr algn="just">
              <a:defRPr/>
            </a:pPr>
            <a:r>
              <a:rPr lang="pt-BR" sz="3600" b="1" i="1" dirty="0"/>
              <a:t>Fonte: A arte da Guerra - Sun </a:t>
            </a:r>
            <a:r>
              <a:rPr lang="pt-BR" sz="3600" b="1" i="1" dirty="0" err="1"/>
              <a:t>Tzu</a:t>
            </a:r>
            <a:r>
              <a:rPr lang="pt-BR" sz="3600" b="1" i="1" dirty="0"/>
              <a:t> 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Luiz Otávio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2A8-946C-4803-BAD3-324D477FA3AF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480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546" y="179274"/>
            <a:ext cx="12037454" cy="609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Sigam as </a:t>
            </a:r>
            <a:r>
              <a:rPr lang="pt-BR" sz="2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normas</a:t>
            </a:r>
            <a:r>
              <a:rPr lang="pt-BR" sz="2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segurança da Organização</a:t>
            </a:r>
          </a:p>
          <a:p>
            <a:pPr marL="457200" indent="-4572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Segurança é </a:t>
            </a:r>
            <a:r>
              <a:rPr lang="pt-BR" sz="2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estratégico</a:t>
            </a:r>
            <a:r>
              <a:rPr lang="pt-BR" sz="2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 negócio da Organização, importante para a </a:t>
            </a:r>
            <a:r>
              <a:rPr lang="pt-BR" sz="2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manutenção</a:t>
            </a:r>
            <a:r>
              <a:rPr lang="pt-BR" sz="2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seu funcionamento</a:t>
            </a:r>
          </a:p>
          <a:p>
            <a:pPr marL="457200" indent="-4572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Fomos criados com 2 olhos e ouvidos e 1 boca. Cuidado com o que </a:t>
            </a:r>
            <a:r>
              <a:rPr lang="pt-BR" sz="2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falam</a:t>
            </a:r>
            <a:r>
              <a:rPr lang="pt-BR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Tenham </a:t>
            </a:r>
            <a:r>
              <a:rPr lang="pt-BR" sz="2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cuidado</a:t>
            </a:r>
            <a:r>
              <a:rPr lang="pt-BR" sz="2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o que acessam.</a:t>
            </a:r>
          </a:p>
          <a:p>
            <a:pPr marL="457200" indent="-4572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Partam da premissa que o seu equipamento eletrônico está </a:t>
            </a:r>
            <a:r>
              <a:rPr lang="pt-BR" sz="2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invadido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Sejam </a:t>
            </a:r>
            <a:r>
              <a:rPr lang="pt-BR" sz="2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precavidos</a:t>
            </a:r>
            <a:r>
              <a:rPr lang="pt-BR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39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4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80305" y="721216"/>
            <a:ext cx="118485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 smtClean="0"/>
              <a:t>Logo,</a:t>
            </a:r>
          </a:p>
          <a:p>
            <a:endParaRPr lang="pt-BR" sz="3600" dirty="0" smtClean="0"/>
          </a:p>
          <a:p>
            <a:pPr>
              <a:lnSpc>
                <a:spcPct val="150000"/>
              </a:lnSpc>
            </a:pPr>
            <a:r>
              <a:rPr lang="pt-BR" sz="3600" dirty="0" smtClean="0"/>
              <a:t>No início dizia-se que: </a:t>
            </a:r>
            <a:r>
              <a:rPr lang="pt-BR" sz="3600" b="1" dirty="0" smtClean="0">
                <a:solidFill>
                  <a:srgbClr val="FF0000"/>
                </a:solidFill>
              </a:rPr>
              <a:t>QUANDO SEREMOS INVADIDOS</a:t>
            </a:r>
            <a:r>
              <a:rPr lang="pt-BR" sz="3600" dirty="0" smtClean="0"/>
              <a:t>.</a:t>
            </a:r>
          </a:p>
          <a:p>
            <a:endParaRPr lang="pt-BR" sz="3600" dirty="0"/>
          </a:p>
          <a:p>
            <a:pPr>
              <a:lnSpc>
                <a:spcPct val="150000"/>
              </a:lnSpc>
            </a:pPr>
            <a:r>
              <a:rPr lang="pt-BR" sz="3600" dirty="0" smtClean="0"/>
              <a:t>Agora pode-se dizer que: </a:t>
            </a:r>
            <a:r>
              <a:rPr lang="pt-BR" sz="3600" b="1" dirty="0" smtClean="0">
                <a:solidFill>
                  <a:srgbClr val="FF0000"/>
                </a:solidFill>
              </a:rPr>
              <a:t>ESTAMOS INVADIDOS. PRECISAMOS SABER QUANDO E DE QUAL FORMA.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graphicFrame>
        <p:nvGraphicFramePr>
          <p:cNvPr id="614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14264"/>
              </p:ext>
            </p:extLst>
          </p:nvPr>
        </p:nvGraphicFramePr>
        <p:xfrm>
          <a:off x="1062242" y="1148971"/>
          <a:ext cx="9421164" cy="4967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Visio" r:id="rId3" imgW="6909250" imgH="4229049" progId="Visio.Drawing.11">
                  <p:embed/>
                </p:oleObj>
              </mc:Choice>
              <mc:Fallback>
                <p:oleObj name="Visio" r:id="rId3" imgW="6909250" imgH="42290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242" y="1148971"/>
                        <a:ext cx="9421164" cy="4967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281180" y="305292"/>
            <a:ext cx="8820150" cy="615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da Gestão de Segurança da Informação</a:t>
            </a:r>
            <a:endParaRPr lang="pt-BR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7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7200" b="1" dirty="0" smtClean="0">
                <a:solidFill>
                  <a:schemeClr val="tx1"/>
                </a:solidFill>
              </a:rPr>
              <a:t>Aspectos Motivadores para a Segurança da Informação</a:t>
            </a:r>
            <a:endParaRPr lang="pt-BR" sz="72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61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internet minute 2018"/>
          <p:cNvSpPr>
            <a:spLocks noChangeAspect="1" noChangeArrowheads="1"/>
          </p:cNvSpPr>
          <p:nvPr/>
        </p:nvSpPr>
        <p:spPr bwMode="auto">
          <a:xfrm>
            <a:off x="4753333" y="307525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4496" y="660830"/>
            <a:ext cx="11964473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3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Internet está presente em </a:t>
            </a: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talvez</a:t>
            </a:r>
            <a:r>
              <a:rPr lang="pt-B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das Organizações e em mais 60% domicílios </a:t>
            </a:r>
            <a:r>
              <a:rPr lang="pt-B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Brasil.</a:t>
            </a:r>
          </a:p>
          <a:p>
            <a:pPr marL="514350" indent="-514350" algn="just">
              <a:lnSpc>
                <a:spcPct val="13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aparelhos como </a:t>
            </a:r>
            <a:r>
              <a:rPr lang="pt-BR" sz="28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 (70% de acessos)</a:t>
            </a:r>
            <a:r>
              <a:rPr lang="pt-BR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superam o uso de PCs. </a:t>
            </a:r>
          </a:p>
          <a:p>
            <a:pPr marL="514350" indent="-514350" algn="just">
              <a:lnSpc>
                <a:spcPct val="13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Internet é um </a:t>
            </a:r>
            <a:r>
              <a:rPr lang="pt-BR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“trampolim” </a:t>
            </a:r>
            <a:r>
              <a:rPr lang="pt-B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 crescimento o uso de dispositivos móveis (</a:t>
            </a:r>
            <a:r>
              <a:rPr lang="pt-BR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BYOD</a:t>
            </a:r>
            <a:r>
              <a:rPr lang="pt-B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facilita ainda mais o </a:t>
            </a:r>
            <a:r>
              <a:rPr lang="pt-BR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acesso imediato</a:t>
            </a:r>
            <a:r>
              <a:rPr lang="pt-B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às informações e recursos oferecidos.</a:t>
            </a:r>
          </a:p>
          <a:p>
            <a:pPr marL="514350" indent="-514350" algn="just">
              <a:lnSpc>
                <a:spcPct val="13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uso </a:t>
            </a:r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indiscriminado</a:t>
            </a:r>
            <a:r>
              <a:rPr lang="pt-B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Internet </a:t>
            </a: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traz sérios 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problemas para os seus </a:t>
            </a: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usuários e as </a:t>
            </a:r>
            <a:r>
              <a:rPr lang="pt-B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Organizações</a:t>
            </a: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1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dirty="0" smtClean="0">
                <a:solidFill>
                  <a:schemeClr val="tx1"/>
                </a:solidFill>
              </a:rPr>
              <a:t>Por quê implantar Segurança da Informação??</a:t>
            </a:r>
            <a:endParaRPr lang="pt-BR" sz="6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11C-FBCE-4E23-BCE4-D60CF7F7B458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95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10037</TotalTime>
  <Words>1654</Words>
  <Application>Microsoft Office PowerPoint</Application>
  <PresentationFormat>Personalizar</PresentationFormat>
  <Paragraphs>180</Paragraphs>
  <Slides>36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Retrospectiva</vt:lpstr>
      <vt:lpstr>Visio</vt:lpstr>
      <vt:lpstr>Segurança da Informação no Ambiente Corporativo</vt:lpstr>
      <vt:lpstr>Apresentação do PowerPoint</vt:lpstr>
      <vt:lpstr>Apresentação do PowerPoint</vt:lpstr>
      <vt:lpstr>Apresentação do PowerPoint</vt:lpstr>
      <vt:lpstr>Apresentação do PowerPoint</vt:lpstr>
      <vt:lpstr>Aspectos Motivadores para a Segurança da Informação</vt:lpstr>
      <vt:lpstr>Apresentação do PowerPoint</vt:lpstr>
      <vt:lpstr>Apresentação do PowerPoint</vt:lpstr>
      <vt:lpstr>Por quê implantar Segurança da Informação??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Crimes Cibernéticos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relação Segurança da Informação e o Fator Humano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Importância de Implantar um Sistema de Gestão de Segurança da Informação (SGSI)</vt:lpstr>
      <vt:lpstr>Apresentação do PowerPoint</vt:lpstr>
      <vt:lpstr>Apresentação do PowerPoint</vt:lpstr>
      <vt:lpstr>Apresentação do PowerPoint</vt:lpstr>
      <vt:lpstr>Aspectos Conclusivos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Crimes Cibernéticos – A arte da Internet</dc:title>
  <dc:creator>otavio</dc:creator>
  <cp:lastModifiedBy>Usuario</cp:lastModifiedBy>
  <cp:revision>208</cp:revision>
  <dcterms:created xsi:type="dcterms:W3CDTF">2017-11-09T18:39:43Z</dcterms:created>
  <dcterms:modified xsi:type="dcterms:W3CDTF">2018-10-02T19:23:22Z</dcterms:modified>
</cp:coreProperties>
</file>